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DM Sans" pitchFamily="2" charset="0"/>
      <p:regular r:id="rId19"/>
    </p:embeddedFont>
    <p:embeddedFont>
      <p:font typeface="DM Sans Bold" charset="0"/>
      <p:regular r:id="rId20"/>
    </p:embeddedFont>
    <p:embeddedFont>
      <p:font typeface="DM Sans Medium" pitchFamily="2"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50.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51.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52.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53.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54.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55.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0.pn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41.svg"/></Relationships>
</file>

<file path=ppt/slides/_rels/slide1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7.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4.png"/><Relationship Id="rId1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10.png"/><Relationship Id="rId12" Type="http://schemas.openxmlformats.org/officeDocument/2006/relationships/image" Target="../media/image21.svg"/><Relationship Id="rId17" Type="http://schemas.openxmlformats.org/officeDocument/2006/relationships/image" Target="../media/image48.png"/><Relationship Id="rId2" Type="http://schemas.openxmlformats.org/officeDocument/2006/relationships/image" Target="../media/image1.png"/><Relationship Id="rId16"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5" Type="http://schemas.openxmlformats.org/officeDocument/2006/relationships/image" Target="../media/image28.png"/><Relationship Id="rId10" Type="http://schemas.openxmlformats.org/officeDocument/2006/relationships/image" Target="../media/image15.svg"/><Relationship Id="rId4" Type="http://schemas.openxmlformats.org/officeDocument/2006/relationships/image" Target="../media/image47.svg"/><Relationship Id="rId9" Type="http://schemas.openxmlformats.org/officeDocument/2006/relationships/image" Target="../media/image14.png"/><Relationship Id="rId1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3688802" y="2164310"/>
            <a:ext cx="11272889" cy="2928957"/>
          </a:xfrm>
          <a:prstGeom prst="rect">
            <a:avLst/>
          </a:prstGeom>
        </p:spPr>
        <p:txBody>
          <a:bodyPr lIns="0" tIns="0" rIns="0" bIns="0" rtlCol="0" anchor="t">
            <a:spAutoFit/>
          </a:bodyPr>
          <a:lstStyle/>
          <a:p>
            <a:pPr algn="ctr">
              <a:lnSpc>
                <a:spcPts val="7301"/>
              </a:lnSpc>
            </a:pPr>
            <a:r>
              <a:rPr lang="en-US" sz="7767">
                <a:solidFill>
                  <a:srgbClr val="000000"/>
                </a:solidFill>
                <a:latin typeface="DM Sans Bold"/>
              </a:rPr>
              <a:t>APLIKASI EKSPEDISI BARANG</a:t>
            </a:r>
          </a:p>
          <a:p>
            <a:pPr algn="ctr">
              <a:lnSpc>
                <a:spcPts val="8043"/>
              </a:lnSpc>
            </a:pPr>
            <a:endParaRPr lang="en-US" sz="7767">
              <a:solidFill>
                <a:srgbClr val="000000"/>
              </a:solidFill>
              <a:latin typeface="DM Sans Bold"/>
            </a:endParaRPr>
          </a:p>
        </p:txBody>
      </p:sp>
      <p:sp>
        <p:nvSpPr>
          <p:cNvPr id="18" name="TextBox 18"/>
          <p:cNvSpPr txBox="1"/>
          <p:nvPr/>
        </p:nvSpPr>
        <p:spPr>
          <a:xfrm>
            <a:off x="5100419" y="6071583"/>
            <a:ext cx="8176579" cy="1623715"/>
          </a:xfrm>
          <a:prstGeom prst="rect">
            <a:avLst/>
          </a:prstGeom>
        </p:spPr>
        <p:txBody>
          <a:bodyPr lIns="0" tIns="0" rIns="0" bIns="0" rtlCol="0" anchor="t">
            <a:spAutoFit/>
          </a:bodyPr>
          <a:lstStyle/>
          <a:p>
            <a:pPr algn="ctr">
              <a:lnSpc>
                <a:spcPts val="4235"/>
              </a:lnSpc>
            </a:pPr>
            <a:r>
              <a:rPr lang="en-US" sz="4235" spc="-84">
                <a:solidFill>
                  <a:srgbClr val="000000"/>
                </a:solidFill>
                <a:latin typeface="DM Sans Bold"/>
              </a:rPr>
              <a:t>PRIMA REVLEN</a:t>
            </a:r>
          </a:p>
          <a:p>
            <a:pPr algn="ctr">
              <a:lnSpc>
                <a:spcPts val="4235"/>
              </a:lnSpc>
            </a:pPr>
            <a:r>
              <a:rPr lang="en-US" sz="4235" spc="-84">
                <a:solidFill>
                  <a:srgbClr val="000000"/>
                </a:solidFill>
                <a:latin typeface="DM Sans Bold"/>
              </a:rPr>
              <a:t>2200018309</a:t>
            </a:r>
          </a:p>
          <a:p>
            <a:pPr algn="ctr">
              <a:lnSpc>
                <a:spcPts val="4235"/>
              </a:lnSpc>
            </a:pPr>
            <a:r>
              <a:rPr lang="en-US" sz="4235" spc="-84">
                <a:solidFill>
                  <a:srgbClr val="000000"/>
                </a:solidFill>
                <a:latin typeface="DM Sans Bold"/>
              </a:rPr>
              <a:t>G</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4801381" y="1114425"/>
            <a:ext cx="9047731" cy="555805"/>
          </a:xfrm>
          <a:prstGeom prst="rect">
            <a:avLst/>
          </a:prstGeom>
        </p:spPr>
        <p:txBody>
          <a:bodyPr lIns="0" tIns="0" rIns="0" bIns="0" rtlCol="0" anchor="t">
            <a:spAutoFit/>
          </a:bodyPr>
          <a:lstStyle/>
          <a:p>
            <a:pPr algn="ctr">
              <a:lnSpc>
                <a:spcPts val="4235"/>
              </a:lnSpc>
            </a:pPr>
            <a:r>
              <a:rPr lang="en-US" sz="4235" spc="-84">
                <a:solidFill>
                  <a:srgbClr val="000000"/>
                </a:solidFill>
                <a:latin typeface="DM Sans Bold"/>
              </a:rPr>
              <a:t>PEMROGAMAN BEROENTASI OBJEK</a:t>
            </a:r>
          </a:p>
        </p:txBody>
      </p:sp>
      <p:sp>
        <p:nvSpPr>
          <p:cNvPr id="21" name="TextBox 21"/>
          <p:cNvSpPr txBox="1"/>
          <p:nvPr/>
        </p:nvSpPr>
        <p:spPr>
          <a:xfrm>
            <a:off x="4371604" y="8585012"/>
            <a:ext cx="9907285" cy="692833"/>
          </a:xfrm>
          <a:prstGeom prst="rect">
            <a:avLst/>
          </a:prstGeom>
        </p:spPr>
        <p:txBody>
          <a:bodyPr lIns="0" tIns="0" rIns="0" bIns="0" rtlCol="0" anchor="t">
            <a:spAutoFit/>
          </a:bodyPr>
          <a:lstStyle/>
          <a:p>
            <a:pPr algn="ctr">
              <a:lnSpc>
                <a:spcPts val="2640"/>
              </a:lnSpc>
            </a:pPr>
            <a:r>
              <a:rPr lang="en-US" sz="2809">
                <a:solidFill>
                  <a:srgbClr val="000000"/>
                </a:solidFill>
                <a:latin typeface="DM Sans Bold"/>
              </a:rPr>
              <a:t>https://github.com/primarevlen1221/TA_PBO2023_05_LaporanAkhirPengerjaanProjek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AutoShape 3"/>
          <p:cNvSpPr/>
          <p:nvPr/>
        </p:nvSpPr>
        <p:spPr>
          <a:xfrm>
            <a:off x="-1257459" y="2146391"/>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941124" y="1895363"/>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1895363"/>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0079935" y="1895363"/>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4644629" y="1895363"/>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Freeform 16"/>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8" name="Freeform 18"/>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9" name="Freeform 19"/>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0" name="Freeform 20"/>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1" name="Freeform 21"/>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2" name="Freeform 22"/>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23" name="Freeform 23"/>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24" name="Freeform 24"/>
          <p:cNvSpPr/>
          <p:nvPr/>
        </p:nvSpPr>
        <p:spPr>
          <a:xfrm>
            <a:off x="246515" y="2618761"/>
            <a:ext cx="10335476" cy="5816454"/>
          </a:xfrm>
          <a:custGeom>
            <a:avLst/>
            <a:gdLst/>
            <a:ahLst/>
            <a:cxnLst/>
            <a:rect l="l" t="t" r="r" b="b"/>
            <a:pathLst>
              <a:path w="10335476" h="5816454">
                <a:moveTo>
                  <a:pt x="0" y="0"/>
                </a:moveTo>
                <a:lnTo>
                  <a:pt x="10335477" y="0"/>
                </a:lnTo>
                <a:lnTo>
                  <a:pt x="10335477" y="5816454"/>
                </a:lnTo>
                <a:lnTo>
                  <a:pt x="0" y="5816454"/>
                </a:lnTo>
                <a:lnTo>
                  <a:pt x="0" y="0"/>
                </a:lnTo>
                <a:close/>
              </a:path>
            </a:pathLst>
          </a:custGeom>
          <a:blipFill>
            <a:blip r:embed="rId19"/>
            <a:stretch>
              <a:fillRect/>
            </a:stretch>
          </a:blipFill>
        </p:spPr>
      </p:sp>
      <p:sp>
        <p:nvSpPr>
          <p:cNvPr id="25" name="TextBox 25"/>
          <p:cNvSpPr txBox="1"/>
          <p:nvPr/>
        </p:nvSpPr>
        <p:spPr>
          <a:xfrm>
            <a:off x="11624362" y="2840661"/>
            <a:ext cx="6450484" cy="4343401"/>
          </a:xfrm>
          <a:prstGeom prst="rect">
            <a:avLst/>
          </a:prstGeom>
        </p:spPr>
        <p:txBody>
          <a:bodyPr lIns="0" tIns="0" rIns="0" bIns="0" rtlCol="0" anchor="t">
            <a:spAutoFit/>
          </a:bodyPr>
          <a:lstStyle/>
          <a:p>
            <a:pPr>
              <a:lnSpc>
                <a:spcPts val="3899"/>
              </a:lnSpc>
            </a:pPr>
            <a:r>
              <a:rPr lang="en-US" sz="2499">
                <a:solidFill>
                  <a:srgbClr val="000000"/>
                </a:solidFill>
                <a:latin typeface="DM Sans"/>
              </a:rPr>
              <a:t>dalam file main pada program memiliki metodeyang menyediakan menu untuk pengguna memilih opsi seperti input data paket, cek tarif paket, tampilkan data paket, atau keluar dari aplikasi. Metode ini menggunakan kelas-kelas dari file-file lainnya untuk melaksanakan fungsionalitas aplikasi dan mengatur data paket.</a:t>
            </a:r>
          </a:p>
          <a:p>
            <a:pPr>
              <a:lnSpc>
                <a:spcPts val="3899"/>
              </a:lnSpc>
            </a:pPr>
            <a:endParaRPr lang="en-US" sz="2499">
              <a:solidFill>
                <a:srgbClr val="000000"/>
              </a:solidFill>
              <a:latin typeface="DM Sans"/>
            </a:endParaRPr>
          </a:p>
        </p:txBody>
      </p:sp>
      <p:grpSp>
        <p:nvGrpSpPr>
          <p:cNvPr id="26" name="Group 26"/>
          <p:cNvGrpSpPr/>
          <p:nvPr/>
        </p:nvGrpSpPr>
        <p:grpSpPr>
          <a:xfrm>
            <a:off x="1028700" y="1261827"/>
            <a:ext cx="5038071" cy="668736"/>
            <a:chOff x="0" y="0"/>
            <a:chExt cx="1048738" cy="139206"/>
          </a:xfrm>
        </p:grpSpPr>
        <p:sp>
          <p:nvSpPr>
            <p:cNvPr id="27" name="Freeform 27"/>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8" name="TextBox 28"/>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345712" y="1452532"/>
            <a:ext cx="3739422" cy="313501"/>
          </a:xfrm>
          <a:prstGeom prst="rect">
            <a:avLst/>
          </a:prstGeom>
        </p:spPr>
        <p:txBody>
          <a:bodyPr lIns="0" tIns="0" rIns="0" bIns="0" rtlCol="0" anchor="t">
            <a:spAutoFit/>
          </a:bodyPr>
          <a:lstStyle/>
          <a:p>
            <a:pPr>
              <a:lnSpc>
                <a:spcPts val="2495"/>
              </a:lnSpc>
            </a:pPr>
            <a:r>
              <a:rPr lang="en-US" sz="2132">
                <a:solidFill>
                  <a:srgbClr val="000000"/>
                </a:solidFill>
                <a:latin typeface="DM Sans"/>
              </a:rPr>
              <a:t>Main.java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AutoShape 3"/>
          <p:cNvSpPr/>
          <p:nvPr/>
        </p:nvSpPr>
        <p:spPr>
          <a:xfrm>
            <a:off x="-1257459" y="2146391"/>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941124" y="1895363"/>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1895363"/>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0079935" y="1895363"/>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4644629" y="1895363"/>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Freeform 16"/>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8" name="Freeform 18"/>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9" name="Freeform 19"/>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0" name="Freeform 20"/>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1" name="Freeform 21"/>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2" name="Freeform 22"/>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23" name="Freeform 23"/>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grpSp>
        <p:nvGrpSpPr>
          <p:cNvPr id="24" name="Group 24"/>
          <p:cNvGrpSpPr/>
          <p:nvPr/>
        </p:nvGrpSpPr>
        <p:grpSpPr>
          <a:xfrm>
            <a:off x="1028700" y="1261827"/>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246515" y="2626019"/>
            <a:ext cx="10335476" cy="5816454"/>
          </a:xfrm>
          <a:custGeom>
            <a:avLst/>
            <a:gdLst/>
            <a:ahLst/>
            <a:cxnLst/>
            <a:rect l="l" t="t" r="r" b="b"/>
            <a:pathLst>
              <a:path w="10335476" h="5816454">
                <a:moveTo>
                  <a:pt x="0" y="0"/>
                </a:moveTo>
                <a:lnTo>
                  <a:pt x="10335477" y="0"/>
                </a:lnTo>
                <a:lnTo>
                  <a:pt x="10335477" y="5816454"/>
                </a:lnTo>
                <a:lnTo>
                  <a:pt x="0" y="5816454"/>
                </a:lnTo>
                <a:lnTo>
                  <a:pt x="0" y="0"/>
                </a:lnTo>
                <a:close/>
              </a:path>
            </a:pathLst>
          </a:custGeom>
          <a:blipFill>
            <a:blip r:embed="rId19"/>
            <a:stretch>
              <a:fillRect/>
            </a:stretch>
          </a:blipFill>
        </p:spPr>
      </p:sp>
      <p:sp>
        <p:nvSpPr>
          <p:cNvPr id="28" name="TextBox 28"/>
          <p:cNvSpPr txBox="1"/>
          <p:nvPr/>
        </p:nvSpPr>
        <p:spPr>
          <a:xfrm>
            <a:off x="11624362" y="2840661"/>
            <a:ext cx="6450484" cy="3857626"/>
          </a:xfrm>
          <a:prstGeom prst="rect">
            <a:avLst/>
          </a:prstGeom>
        </p:spPr>
        <p:txBody>
          <a:bodyPr lIns="0" tIns="0" rIns="0" bIns="0" rtlCol="0" anchor="t">
            <a:spAutoFit/>
          </a:bodyPr>
          <a:lstStyle/>
          <a:p>
            <a:pPr>
              <a:lnSpc>
                <a:spcPts val="3899"/>
              </a:lnSpc>
            </a:pPr>
            <a:r>
              <a:rPr lang="en-US" sz="2499">
                <a:solidFill>
                  <a:srgbClr val="000000"/>
                </a:solidFill>
                <a:latin typeface="DM Sans"/>
              </a:rPr>
              <a:t>File ini berisi kelas TampilkanDataPaket yang memiliki satu metode statis tampilkanDataPaket(ArrayList&lt;Paket&gt; dataPaket). Metode ini menerima parameter ArrayList dataPaket dan menampilkan informasi paket dari setiap objek Paket dalam ArrayList tersebut.</a:t>
            </a:r>
          </a:p>
          <a:p>
            <a:pPr>
              <a:lnSpc>
                <a:spcPts val="3899"/>
              </a:lnSpc>
            </a:pPr>
            <a:endParaRPr lang="en-US" sz="2499">
              <a:solidFill>
                <a:srgbClr val="000000"/>
              </a:solidFill>
              <a:latin typeface="DM Sans"/>
            </a:endParaRPr>
          </a:p>
        </p:txBody>
      </p:sp>
      <p:sp>
        <p:nvSpPr>
          <p:cNvPr id="29" name="TextBox 29"/>
          <p:cNvSpPr txBox="1"/>
          <p:nvPr/>
        </p:nvSpPr>
        <p:spPr>
          <a:xfrm>
            <a:off x="1345712" y="1452532"/>
            <a:ext cx="3739422" cy="313501"/>
          </a:xfrm>
          <a:prstGeom prst="rect">
            <a:avLst/>
          </a:prstGeom>
        </p:spPr>
        <p:txBody>
          <a:bodyPr lIns="0" tIns="0" rIns="0" bIns="0" rtlCol="0" anchor="t">
            <a:spAutoFit/>
          </a:bodyPr>
          <a:lstStyle/>
          <a:p>
            <a:pPr>
              <a:lnSpc>
                <a:spcPts val="2495"/>
              </a:lnSpc>
            </a:pPr>
            <a:r>
              <a:rPr lang="en-US" sz="2132">
                <a:solidFill>
                  <a:srgbClr val="000000"/>
                </a:solidFill>
                <a:latin typeface="DM Sans"/>
              </a:rPr>
              <a:t>TampilkanDataPaket.java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AutoShape 3"/>
          <p:cNvSpPr/>
          <p:nvPr/>
        </p:nvSpPr>
        <p:spPr>
          <a:xfrm>
            <a:off x="-1257459" y="2146391"/>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941124" y="1895363"/>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1895363"/>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0079935" y="1895363"/>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4644629" y="1895363"/>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Freeform 16"/>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8" name="Freeform 18"/>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9" name="Freeform 19"/>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0" name="Freeform 20"/>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1" name="Freeform 21"/>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2" name="Freeform 22"/>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23" name="Freeform 23"/>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grpSp>
        <p:nvGrpSpPr>
          <p:cNvPr id="24" name="Group 24"/>
          <p:cNvGrpSpPr/>
          <p:nvPr/>
        </p:nvGrpSpPr>
        <p:grpSpPr>
          <a:xfrm>
            <a:off x="1028700" y="1261827"/>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351563" y="2626019"/>
            <a:ext cx="10335476" cy="5816454"/>
          </a:xfrm>
          <a:custGeom>
            <a:avLst/>
            <a:gdLst/>
            <a:ahLst/>
            <a:cxnLst/>
            <a:rect l="l" t="t" r="r" b="b"/>
            <a:pathLst>
              <a:path w="10335476" h="5816454">
                <a:moveTo>
                  <a:pt x="0" y="0"/>
                </a:moveTo>
                <a:lnTo>
                  <a:pt x="10335477" y="0"/>
                </a:lnTo>
                <a:lnTo>
                  <a:pt x="10335477" y="5816454"/>
                </a:lnTo>
                <a:lnTo>
                  <a:pt x="0" y="5816454"/>
                </a:lnTo>
                <a:lnTo>
                  <a:pt x="0" y="0"/>
                </a:lnTo>
                <a:close/>
              </a:path>
            </a:pathLst>
          </a:custGeom>
          <a:blipFill>
            <a:blip r:embed="rId19"/>
            <a:stretch>
              <a:fillRect/>
            </a:stretch>
          </a:blipFill>
        </p:spPr>
      </p:sp>
      <p:sp>
        <p:nvSpPr>
          <p:cNvPr id="28" name="TextBox 28"/>
          <p:cNvSpPr txBox="1"/>
          <p:nvPr/>
        </p:nvSpPr>
        <p:spPr>
          <a:xfrm>
            <a:off x="11624362" y="2840661"/>
            <a:ext cx="6450484" cy="3371851"/>
          </a:xfrm>
          <a:prstGeom prst="rect">
            <a:avLst/>
          </a:prstGeom>
        </p:spPr>
        <p:txBody>
          <a:bodyPr lIns="0" tIns="0" rIns="0" bIns="0" rtlCol="0" anchor="t">
            <a:spAutoFit/>
          </a:bodyPr>
          <a:lstStyle/>
          <a:p>
            <a:pPr>
              <a:lnSpc>
                <a:spcPts val="3899"/>
              </a:lnSpc>
            </a:pPr>
            <a:r>
              <a:rPr lang="en-US" sz="2499">
                <a:solidFill>
                  <a:srgbClr val="000000"/>
                </a:solidFill>
                <a:latin typeface="DM Sans"/>
              </a:rPr>
              <a:t>File ini berisi kelas CekTarifPaket yang memiliki satu metode statis cekTarifPaket(). Metode ini meminta input berat dan jarak dari pengguna, menghitung tarif berdasarkan formula yang diberikan, dan menampilkan hasilnya ke layar.</a:t>
            </a:r>
          </a:p>
          <a:p>
            <a:pPr>
              <a:lnSpc>
                <a:spcPts val="3899"/>
              </a:lnSpc>
            </a:pPr>
            <a:endParaRPr lang="en-US" sz="2499">
              <a:solidFill>
                <a:srgbClr val="000000"/>
              </a:solidFill>
              <a:latin typeface="DM Sans"/>
            </a:endParaRPr>
          </a:p>
        </p:txBody>
      </p:sp>
      <p:sp>
        <p:nvSpPr>
          <p:cNvPr id="29" name="TextBox 29"/>
          <p:cNvSpPr txBox="1"/>
          <p:nvPr/>
        </p:nvSpPr>
        <p:spPr>
          <a:xfrm>
            <a:off x="1345712" y="1452532"/>
            <a:ext cx="3739422" cy="313501"/>
          </a:xfrm>
          <a:prstGeom prst="rect">
            <a:avLst/>
          </a:prstGeom>
        </p:spPr>
        <p:txBody>
          <a:bodyPr lIns="0" tIns="0" rIns="0" bIns="0" rtlCol="0" anchor="t">
            <a:spAutoFit/>
          </a:bodyPr>
          <a:lstStyle/>
          <a:p>
            <a:pPr>
              <a:lnSpc>
                <a:spcPts val="2495"/>
              </a:lnSpc>
            </a:pPr>
            <a:r>
              <a:rPr lang="en-US" sz="2132">
                <a:solidFill>
                  <a:srgbClr val="000000"/>
                </a:solidFill>
                <a:latin typeface="DM Sans"/>
              </a:rPr>
              <a:t>CekTarifPaket.java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AutoShape 3"/>
          <p:cNvSpPr/>
          <p:nvPr/>
        </p:nvSpPr>
        <p:spPr>
          <a:xfrm>
            <a:off x="-1257459" y="2146391"/>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941124" y="1895363"/>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1895363"/>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0079935" y="1895363"/>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4644629" y="1895363"/>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Freeform 16"/>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8" name="Freeform 18"/>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9" name="Freeform 19"/>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0" name="Freeform 20"/>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1" name="Freeform 21"/>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2" name="Freeform 22"/>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23" name="Freeform 23"/>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grpSp>
        <p:nvGrpSpPr>
          <p:cNvPr id="24" name="Group 24"/>
          <p:cNvGrpSpPr/>
          <p:nvPr/>
        </p:nvGrpSpPr>
        <p:grpSpPr>
          <a:xfrm>
            <a:off x="1028700" y="1261827"/>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246515" y="2806994"/>
            <a:ext cx="10335476" cy="5816454"/>
          </a:xfrm>
          <a:custGeom>
            <a:avLst/>
            <a:gdLst/>
            <a:ahLst/>
            <a:cxnLst/>
            <a:rect l="l" t="t" r="r" b="b"/>
            <a:pathLst>
              <a:path w="10335476" h="5816454">
                <a:moveTo>
                  <a:pt x="0" y="0"/>
                </a:moveTo>
                <a:lnTo>
                  <a:pt x="10335477" y="0"/>
                </a:lnTo>
                <a:lnTo>
                  <a:pt x="10335477" y="5816454"/>
                </a:lnTo>
                <a:lnTo>
                  <a:pt x="0" y="5816454"/>
                </a:lnTo>
                <a:lnTo>
                  <a:pt x="0" y="0"/>
                </a:lnTo>
                <a:close/>
              </a:path>
            </a:pathLst>
          </a:custGeom>
          <a:blipFill>
            <a:blip r:embed="rId19"/>
            <a:stretch>
              <a:fillRect/>
            </a:stretch>
          </a:blipFill>
        </p:spPr>
      </p:sp>
      <p:sp>
        <p:nvSpPr>
          <p:cNvPr id="28" name="TextBox 28"/>
          <p:cNvSpPr txBox="1"/>
          <p:nvPr/>
        </p:nvSpPr>
        <p:spPr>
          <a:xfrm>
            <a:off x="11624362" y="2840661"/>
            <a:ext cx="6450484" cy="4343401"/>
          </a:xfrm>
          <a:prstGeom prst="rect">
            <a:avLst/>
          </a:prstGeom>
        </p:spPr>
        <p:txBody>
          <a:bodyPr lIns="0" tIns="0" rIns="0" bIns="0" rtlCol="0" anchor="t">
            <a:spAutoFit/>
          </a:bodyPr>
          <a:lstStyle/>
          <a:p>
            <a:pPr>
              <a:lnSpc>
                <a:spcPts val="3899"/>
              </a:lnSpc>
            </a:pPr>
            <a:r>
              <a:rPr lang="en-US" sz="2499">
                <a:solidFill>
                  <a:srgbClr val="000000"/>
                </a:solidFill>
                <a:latin typeface="DM Sans"/>
              </a:rPr>
              <a:t>File ini berisi kelas InputDataPaket yang memiliki satu metode statis inputDataPaket(). Metode ini digunakan untuk mengambil input dari pengguna terkait dengan data paket, kemudian membuat objek Paket berdasarkan input tersebut dan mengembalikannya ke pemanggil.</a:t>
            </a:r>
          </a:p>
          <a:p>
            <a:pPr>
              <a:lnSpc>
                <a:spcPts val="3899"/>
              </a:lnSpc>
            </a:pPr>
            <a:endParaRPr lang="en-US" sz="2499">
              <a:solidFill>
                <a:srgbClr val="000000"/>
              </a:solidFill>
              <a:latin typeface="DM Sans"/>
            </a:endParaRPr>
          </a:p>
        </p:txBody>
      </p:sp>
      <p:sp>
        <p:nvSpPr>
          <p:cNvPr id="29" name="TextBox 29"/>
          <p:cNvSpPr txBox="1"/>
          <p:nvPr/>
        </p:nvSpPr>
        <p:spPr>
          <a:xfrm>
            <a:off x="1345712" y="1452532"/>
            <a:ext cx="3739422" cy="313501"/>
          </a:xfrm>
          <a:prstGeom prst="rect">
            <a:avLst/>
          </a:prstGeom>
        </p:spPr>
        <p:txBody>
          <a:bodyPr lIns="0" tIns="0" rIns="0" bIns="0" rtlCol="0" anchor="t">
            <a:spAutoFit/>
          </a:bodyPr>
          <a:lstStyle/>
          <a:p>
            <a:pPr>
              <a:lnSpc>
                <a:spcPts val="2495"/>
              </a:lnSpc>
            </a:pPr>
            <a:r>
              <a:rPr lang="en-US" sz="2132">
                <a:solidFill>
                  <a:srgbClr val="000000"/>
                </a:solidFill>
                <a:latin typeface="DM Sans"/>
              </a:rPr>
              <a:t>InputDataPaket.java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AutoShape 3"/>
          <p:cNvSpPr/>
          <p:nvPr/>
        </p:nvSpPr>
        <p:spPr>
          <a:xfrm>
            <a:off x="-1257459" y="2146391"/>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941124" y="1895363"/>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1895363"/>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0079935" y="1895363"/>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4644629" y="1895363"/>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Freeform 16"/>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8" name="Freeform 18"/>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9" name="Freeform 19"/>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0" name="Freeform 20"/>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1" name="Freeform 21"/>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2" name="Freeform 22"/>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23" name="Freeform 23"/>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grpSp>
        <p:nvGrpSpPr>
          <p:cNvPr id="24" name="Group 24"/>
          <p:cNvGrpSpPr/>
          <p:nvPr/>
        </p:nvGrpSpPr>
        <p:grpSpPr>
          <a:xfrm>
            <a:off x="1028700" y="1261827"/>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246515" y="2926386"/>
            <a:ext cx="10335476" cy="5816454"/>
          </a:xfrm>
          <a:custGeom>
            <a:avLst/>
            <a:gdLst/>
            <a:ahLst/>
            <a:cxnLst/>
            <a:rect l="l" t="t" r="r" b="b"/>
            <a:pathLst>
              <a:path w="10335476" h="5816454">
                <a:moveTo>
                  <a:pt x="0" y="0"/>
                </a:moveTo>
                <a:lnTo>
                  <a:pt x="10335477" y="0"/>
                </a:lnTo>
                <a:lnTo>
                  <a:pt x="10335477" y="5816455"/>
                </a:lnTo>
                <a:lnTo>
                  <a:pt x="0" y="5816455"/>
                </a:lnTo>
                <a:lnTo>
                  <a:pt x="0" y="0"/>
                </a:lnTo>
                <a:close/>
              </a:path>
            </a:pathLst>
          </a:custGeom>
          <a:blipFill>
            <a:blip r:embed="rId19"/>
            <a:stretch>
              <a:fillRect/>
            </a:stretch>
          </a:blipFill>
        </p:spPr>
      </p:sp>
      <p:sp>
        <p:nvSpPr>
          <p:cNvPr id="28" name="TextBox 28"/>
          <p:cNvSpPr txBox="1"/>
          <p:nvPr/>
        </p:nvSpPr>
        <p:spPr>
          <a:xfrm>
            <a:off x="11624362" y="2840661"/>
            <a:ext cx="6450484" cy="4343401"/>
          </a:xfrm>
          <a:prstGeom prst="rect">
            <a:avLst/>
          </a:prstGeom>
        </p:spPr>
        <p:txBody>
          <a:bodyPr lIns="0" tIns="0" rIns="0" bIns="0" rtlCol="0" anchor="t">
            <a:spAutoFit/>
          </a:bodyPr>
          <a:lstStyle/>
          <a:p>
            <a:pPr>
              <a:lnSpc>
                <a:spcPts val="3899"/>
              </a:lnSpc>
            </a:pPr>
            <a:r>
              <a:rPr lang="en-US" sz="2499">
                <a:solidFill>
                  <a:srgbClr val="000000"/>
                </a:solidFill>
                <a:latin typeface="DM Sans"/>
              </a:rPr>
              <a:t>File ini mendefinisikan kelas Paket yang merepresentasikan informasi tentang suatu paket. Kelas ini memiliki atribut seperti nomor resi, nama barang, nama pengirim, alamat pengirim, nama penerima, alamat penerima, berat, jarak, dan tarif. Terdapat juga metode untuk menghitung tarif berdasarkan berat dan jarak.</a:t>
            </a:r>
          </a:p>
          <a:p>
            <a:pPr>
              <a:lnSpc>
                <a:spcPts val="3899"/>
              </a:lnSpc>
            </a:pPr>
            <a:endParaRPr lang="en-US" sz="2499">
              <a:solidFill>
                <a:srgbClr val="000000"/>
              </a:solidFill>
              <a:latin typeface="DM Sans"/>
            </a:endParaRPr>
          </a:p>
        </p:txBody>
      </p:sp>
      <p:sp>
        <p:nvSpPr>
          <p:cNvPr id="29" name="TextBox 29"/>
          <p:cNvSpPr txBox="1"/>
          <p:nvPr/>
        </p:nvSpPr>
        <p:spPr>
          <a:xfrm>
            <a:off x="1345712" y="1452532"/>
            <a:ext cx="3739422" cy="313501"/>
          </a:xfrm>
          <a:prstGeom prst="rect">
            <a:avLst/>
          </a:prstGeom>
        </p:spPr>
        <p:txBody>
          <a:bodyPr lIns="0" tIns="0" rIns="0" bIns="0" rtlCol="0" anchor="t">
            <a:spAutoFit/>
          </a:bodyPr>
          <a:lstStyle/>
          <a:p>
            <a:pPr>
              <a:lnSpc>
                <a:spcPts val="2495"/>
              </a:lnSpc>
            </a:pPr>
            <a:r>
              <a:rPr lang="en-US" sz="2132">
                <a:solidFill>
                  <a:srgbClr val="000000"/>
                </a:solidFill>
                <a:latin typeface="DM Sans"/>
              </a:rPr>
              <a:t>Paket.java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AutoShape 3"/>
          <p:cNvSpPr/>
          <p:nvPr/>
        </p:nvSpPr>
        <p:spPr>
          <a:xfrm>
            <a:off x="-1257459" y="2146391"/>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941124" y="1895363"/>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1895363"/>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10079935" y="1895363"/>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4644629" y="1895363"/>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Freeform 16"/>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8" name="Freeform 18"/>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9" name="Freeform 19"/>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0" name="Freeform 20"/>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21" name="Freeform 21"/>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22" name="Freeform 22"/>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23" name="Freeform 23"/>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grpSp>
        <p:nvGrpSpPr>
          <p:cNvPr id="24" name="Group 24"/>
          <p:cNvGrpSpPr/>
          <p:nvPr/>
        </p:nvGrpSpPr>
        <p:grpSpPr>
          <a:xfrm>
            <a:off x="1028700" y="1261827"/>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246515" y="2597444"/>
            <a:ext cx="10335476" cy="5816454"/>
          </a:xfrm>
          <a:custGeom>
            <a:avLst/>
            <a:gdLst/>
            <a:ahLst/>
            <a:cxnLst/>
            <a:rect l="l" t="t" r="r" b="b"/>
            <a:pathLst>
              <a:path w="10335476" h="5816454">
                <a:moveTo>
                  <a:pt x="0" y="0"/>
                </a:moveTo>
                <a:lnTo>
                  <a:pt x="10335477" y="0"/>
                </a:lnTo>
                <a:lnTo>
                  <a:pt x="10335477" y="5816454"/>
                </a:lnTo>
                <a:lnTo>
                  <a:pt x="0" y="5816454"/>
                </a:lnTo>
                <a:lnTo>
                  <a:pt x="0" y="0"/>
                </a:lnTo>
                <a:close/>
              </a:path>
            </a:pathLst>
          </a:custGeom>
          <a:blipFill>
            <a:blip r:embed="rId19"/>
            <a:stretch>
              <a:fillRect/>
            </a:stretch>
          </a:blipFill>
        </p:spPr>
      </p:sp>
      <p:sp>
        <p:nvSpPr>
          <p:cNvPr id="28" name="TextBox 28"/>
          <p:cNvSpPr txBox="1"/>
          <p:nvPr/>
        </p:nvSpPr>
        <p:spPr>
          <a:xfrm>
            <a:off x="11624362" y="2840661"/>
            <a:ext cx="6450484" cy="4829176"/>
          </a:xfrm>
          <a:prstGeom prst="rect">
            <a:avLst/>
          </a:prstGeom>
        </p:spPr>
        <p:txBody>
          <a:bodyPr lIns="0" tIns="0" rIns="0" bIns="0" rtlCol="0" anchor="t">
            <a:spAutoFit/>
          </a:bodyPr>
          <a:lstStyle/>
          <a:p>
            <a:pPr>
              <a:lnSpc>
                <a:spcPts val="3899"/>
              </a:lnSpc>
            </a:pPr>
            <a:r>
              <a:rPr lang="en-US" sz="2499">
                <a:solidFill>
                  <a:srgbClr val="000000"/>
                </a:solidFill>
                <a:latin typeface="DM Sans"/>
              </a:rPr>
              <a:t>NotaPengiriman yang berfungsi untuk menampilkan informasi nota pengiriman suatu paket dan menyimpannya ke dalam file teks (nota_pengiriman.txt). Dengan adanya fitur ini, pengguna dapat dengan mudah melihat informasi pengiriman pada console dan memiliki salinan nota yang disimpan dalam file untuk referensi atau dokumentasi lebih lanjut.</a:t>
            </a:r>
          </a:p>
          <a:p>
            <a:pPr>
              <a:lnSpc>
                <a:spcPts val="3899"/>
              </a:lnSpc>
            </a:pPr>
            <a:endParaRPr lang="en-US" sz="2499">
              <a:solidFill>
                <a:srgbClr val="000000"/>
              </a:solidFill>
              <a:latin typeface="DM Sans"/>
            </a:endParaRPr>
          </a:p>
        </p:txBody>
      </p:sp>
      <p:sp>
        <p:nvSpPr>
          <p:cNvPr id="29" name="TextBox 29"/>
          <p:cNvSpPr txBox="1"/>
          <p:nvPr/>
        </p:nvSpPr>
        <p:spPr>
          <a:xfrm>
            <a:off x="1345712" y="1452532"/>
            <a:ext cx="3739422" cy="628402"/>
          </a:xfrm>
          <a:prstGeom prst="rect">
            <a:avLst/>
          </a:prstGeom>
        </p:spPr>
        <p:txBody>
          <a:bodyPr lIns="0" tIns="0" rIns="0" bIns="0" rtlCol="0" anchor="t">
            <a:spAutoFit/>
          </a:bodyPr>
          <a:lstStyle/>
          <a:p>
            <a:pPr>
              <a:lnSpc>
                <a:spcPts val="2495"/>
              </a:lnSpc>
            </a:pPr>
            <a:r>
              <a:rPr lang="en-US" sz="2132">
                <a:solidFill>
                  <a:srgbClr val="000000"/>
                </a:solidFill>
                <a:latin typeface="DM Sans"/>
              </a:rPr>
              <a:t>NotaPengiriman.java</a:t>
            </a:r>
          </a:p>
          <a:p>
            <a:pPr>
              <a:lnSpc>
                <a:spcPts val="2495"/>
              </a:lnSpc>
            </a:pPr>
            <a:endParaRPr lang="en-US" sz="2132">
              <a:solidFill>
                <a:srgbClr val="000000"/>
              </a:solidFill>
              <a:latin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rot="-7900054">
            <a:off x="7745436" y="2957268"/>
            <a:ext cx="1012981" cy="454921"/>
          </a:xfrm>
          <a:custGeom>
            <a:avLst/>
            <a:gdLst/>
            <a:ahLst/>
            <a:cxnLst/>
            <a:rect l="l" t="t" r="r" b="b"/>
            <a:pathLst>
              <a:path w="1012981" h="454921">
                <a:moveTo>
                  <a:pt x="0" y="0"/>
                </a:moveTo>
                <a:lnTo>
                  <a:pt x="1012982" y="0"/>
                </a:lnTo>
                <a:lnTo>
                  <a:pt x="1012982" y="454920"/>
                </a:lnTo>
                <a:lnTo>
                  <a:pt x="0" y="4549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700000">
            <a:off x="9156491" y="2946676"/>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209977">
            <a:off x="9281651" y="624811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7866361">
            <a:off x="7747687" y="6236858"/>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32573" y="134598"/>
            <a:ext cx="7347148" cy="4134725"/>
          </a:xfrm>
          <a:custGeom>
            <a:avLst/>
            <a:gdLst/>
            <a:ahLst/>
            <a:cxnLst/>
            <a:rect l="l" t="t" r="r" b="b"/>
            <a:pathLst>
              <a:path w="7347148" h="4134725">
                <a:moveTo>
                  <a:pt x="0" y="0"/>
                </a:moveTo>
                <a:lnTo>
                  <a:pt x="7347147" y="0"/>
                </a:lnTo>
                <a:lnTo>
                  <a:pt x="7347147" y="4134724"/>
                </a:lnTo>
                <a:lnTo>
                  <a:pt x="0" y="4134724"/>
                </a:lnTo>
                <a:lnTo>
                  <a:pt x="0" y="0"/>
                </a:lnTo>
                <a:close/>
              </a:path>
            </a:pathLst>
          </a:custGeom>
          <a:blipFill>
            <a:blip r:embed="rId5"/>
            <a:stretch>
              <a:fillRect/>
            </a:stretch>
          </a:blipFill>
        </p:spPr>
      </p:sp>
      <p:sp>
        <p:nvSpPr>
          <p:cNvPr id="8" name="Freeform 8"/>
          <p:cNvSpPr/>
          <p:nvPr/>
        </p:nvSpPr>
        <p:spPr>
          <a:xfrm>
            <a:off x="232573" y="5482876"/>
            <a:ext cx="7347148" cy="4134725"/>
          </a:xfrm>
          <a:custGeom>
            <a:avLst/>
            <a:gdLst/>
            <a:ahLst/>
            <a:cxnLst/>
            <a:rect l="l" t="t" r="r" b="b"/>
            <a:pathLst>
              <a:path w="7347148" h="4134725">
                <a:moveTo>
                  <a:pt x="0" y="0"/>
                </a:moveTo>
                <a:lnTo>
                  <a:pt x="7347147" y="0"/>
                </a:lnTo>
                <a:lnTo>
                  <a:pt x="7347147" y="4134725"/>
                </a:lnTo>
                <a:lnTo>
                  <a:pt x="0" y="4134725"/>
                </a:lnTo>
                <a:lnTo>
                  <a:pt x="0" y="0"/>
                </a:lnTo>
                <a:close/>
              </a:path>
            </a:pathLst>
          </a:custGeom>
          <a:blipFill>
            <a:blip r:embed="rId6"/>
            <a:stretch>
              <a:fillRect/>
            </a:stretch>
          </a:blipFill>
        </p:spPr>
      </p:sp>
      <p:sp>
        <p:nvSpPr>
          <p:cNvPr id="9" name="Freeform 9"/>
          <p:cNvSpPr/>
          <p:nvPr/>
        </p:nvSpPr>
        <p:spPr>
          <a:xfrm>
            <a:off x="10466984" y="134598"/>
            <a:ext cx="7482087" cy="4210664"/>
          </a:xfrm>
          <a:custGeom>
            <a:avLst/>
            <a:gdLst/>
            <a:ahLst/>
            <a:cxnLst/>
            <a:rect l="l" t="t" r="r" b="b"/>
            <a:pathLst>
              <a:path w="7482087" h="4210664">
                <a:moveTo>
                  <a:pt x="0" y="0"/>
                </a:moveTo>
                <a:lnTo>
                  <a:pt x="7482087" y="0"/>
                </a:lnTo>
                <a:lnTo>
                  <a:pt x="7482087" y="4210664"/>
                </a:lnTo>
                <a:lnTo>
                  <a:pt x="0" y="4210664"/>
                </a:lnTo>
                <a:lnTo>
                  <a:pt x="0" y="0"/>
                </a:lnTo>
                <a:close/>
              </a:path>
            </a:pathLst>
          </a:custGeom>
          <a:blipFill>
            <a:blip r:embed="rId7"/>
            <a:stretch>
              <a:fillRect/>
            </a:stretch>
          </a:blipFill>
        </p:spPr>
      </p:sp>
      <p:sp>
        <p:nvSpPr>
          <p:cNvPr id="10" name="Freeform 10"/>
          <p:cNvSpPr/>
          <p:nvPr/>
        </p:nvSpPr>
        <p:spPr>
          <a:xfrm>
            <a:off x="10410358" y="5482876"/>
            <a:ext cx="7595339" cy="4274398"/>
          </a:xfrm>
          <a:custGeom>
            <a:avLst/>
            <a:gdLst/>
            <a:ahLst/>
            <a:cxnLst/>
            <a:rect l="l" t="t" r="r" b="b"/>
            <a:pathLst>
              <a:path w="7595339" h="4274398">
                <a:moveTo>
                  <a:pt x="0" y="0"/>
                </a:moveTo>
                <a:lnTo>
                  <a:pt x="7595339" y="0"/>
                </a:lnTo>
                <a:lnTo>
                  <a:pt x="7595339" y="4274398"/>
                </a:lnTo>
                <a:lnTo>
                  <a:pt x="0" y="4274398"/>
                </a:lnTo>
                <a:lnTo>
                  <a:pt x="0" y="0"/>
                </a:lnTo>
                <a:close/>
              </a:path>
            </a:pathLst>
          </a:custGeom>
          <a:blipFill>
            <a:blip r:embed="rId8"/>
            <a:stretch>
              <a:fillRect/>
            </a:stretch>
          </a:blipFill>
        </p:spPr>
      </p:sp>
      <p:sp>
        <p:nvSpPr>
          <p:cNvPr id="11" name="TextBox 11"/>
          <p:cNvSpPr txBox="1"/>
          <p:nvPr/>
        </p:nvSpPr>
        <p:spPr>
          <a:xfrm>
            <a:off x="6874763" y="3925317"/>
            <a:ext cx="4297511" cy="1901577"/>
          </a:xfrm>
          <a:prstGeom prst="rect">
            <a:avLst/>
          </a:prstGeom>
        </p:spPr>
        <p:txBody>
          <a:bodyPr lIns="0" tIns="0" rIns="0" bIns="0" rtlCol="0" anchor="t">
            <a:spAutoFit/>
          </a:bodyPr>
          <a:lstStyle/>
          <a:p>
            <a:pPr algn="ctr">
              <a:lnSpc>
                <a:spcPts val="4947"/>
              </a:lnSpc>
            </a:pPr>
            <a:r>
              <a:rPr lang="en-US" sz="5100">
                <a:solidFill>
                  <a:srgbClr val="000000"/>
                </a:solidFill>
                <a:latin typeface="DM Sans Bold"/>
              </a:rPr>
              <a:t>Ouput </a:t>
            </a:r>
          </a:p>
          <a:p>
            <a:pPr algn="ctr">
              <a:lnSpc>
                <a:spcPts val="4947"/>
              </a:lnSpc>
            </a:pPr>
            <a:r>
              <a:rPr lang="en-US" sz="5100">
                <a:solidFill>
                  <a:srgbClr val="000000"/>
                </a:solidFill>
                <a:latin typeface="DM Sans Bold"/>
              </a:rPr>
              <a:t>&amp;</a:t>
            </a:r>
          </a:p>
          <a:p>
            <a:pPr marL="0" lvl="1" indent="0" algn="ctr">
              <a:lnSpc>
                <a:spcPts val="4947"/>
              </a:lnSpc>
              <a:spcBef>
                <a:spcPct val="0"/>
              </a:spcBef>
            </a:pPr>
            <a:r>
              <a:rPr lang="en-US" sz="5100">
                <a:solidFill>
                  <a:srgbClr val="000000"/>
                </a:solidFill>
                <a:latin typeface="DM Sans Bold"/>
              </a:rPr>
              <a:t>Github</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 very much!</a:t>
            </a:r>
          </a:p>
        </p:txBody>
      </p:sp>
      <p:sp>
        <p:nvSpPr>
          <p:cNvPr id="17" name="TextBox 17"/>
          <p:cNvSpPr txBox="1"/>
          <p:nvPr/>
        </p:nvSpPr>
        <p:spPr>
          <a:xfrm>
            <a:off x="4860641" y="6811335"/>
            <a:ext cx="8459795" cy="5780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revlen prima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2023634" y="830656"/>
            <a:ext cx="6264366" cy="6104909"/>
          </a:xfrm>
          <a:custGeom>
            <a:avLst/>
            <a:gdLst/>
            <a:ahLst/>
            <a:cxnLst/>
            <a:rect l="l" t="t" r="r" b="b"/>
            <a:pathLst>
              <a:path w="6264366" h="6104909">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53666" y="1331430"/>
            <a:ext cx="5896663" cy="1059322"/>
          </a:xfrm>
          <a:prstGeom prst="rect">
            <a:avLst/>
          </a:prstGeom>
        </p:spPr>
        <p:txBody>
          <a:bodyPr lIns="0" tIns="0" rIns="0" bIns="0" rtlCol="0" anchor="t">
            <a:spAutoFit/>
          </a:bodyPr>
          <a:lstStyle/>
          <a:p>
            <a:pPr>
              <a:lnSpc>
                <a:spcPts val="4042"/>
              </a:lnSpc>
            </a:pPr>
            <a:r>
              <a:rPr lang="en-US" sz="4167">
                <a:solidFill>
                  <a:srgbClr val="000000"/>
                </a:solidFill>
                <a:latin typeface="DM Sans Bold"/>
              </a:rPr>
              <a:t>DEKSRIPSI APLIKASI </a:t>
            </a:r>
          </a:p>
          <a:p>
            <a:pPr>
              <a:lnSpc>
                <a:spcPts val="4042"/>
              </a:lnSpc>
            </a:pPr>
            <a:endParaRPr lang="en-US" sz="4167">
              <a:solidFill>
                <a:srgbClr val="000000"/>
              </a:solidFill>
              <a:latin typeface="DM Sans Bold"/>
            </a:endParaRPr>
          </a:p>
        </p:txBody>
      </p:sp>
      <p:sp>
        <p:nvSpPr>
          <p:cNvPr id="5" name="TextBox 5"/>
          <p:cNvSpPr txBox="1"/>
          <p:nvPr/>
        </p:nvSpPr>
        <p:spPr>
          <a:xfrm>
            <a:off x="435576" y="2237853"/>
            <a:ext cx="11588059" cy="7539062"/>
          </a:xfrm>
          <a:prstGeom prst="rect">
            <a:avLst/>
          </a:prstGeom>
        </p:spPr>
        <p:txBody>
          <a:bodyPr lIns="0" tIns="0" rIns="0" bIns="0" rtlCol="0" anchor="t">
            <a:spAutoFit/>
          </a:bodyPr>
          <a:lstStyle/>
          <a:p>
            <a:pPr>
              <a:lnSpc>
                <a:spcPts val="3049"/>
              </a:lnSpc>
            </a:pPr>
            <a:r>
              <a:rPr lang="en-US" sz="2259" spc="135">
                <a:solidFill>
                  <a:srgbClr val="000000"/>
                </a:solidFill>
                <a:latin typeface="DM Sans"/>
              </a:rPr>
              <a:t>Jasa pengiriman barang merupakan suatu bentuk pelayanan publik yang menawarkan kemudahan dalam proses mengirim suatu barang dari satu kota ke kota lainnya dengan aman dan dapat dipertanggung jawabkan oleh pihak jasa tersebut. Pengiriman barang dapat berupa dokumen, logistik, produk elektronik dan lain-lain.</a:t>
            </a:r>
          </a:p>
          <a:p>
            <a:pPr>
              <a:lnSpc>
                <a:spcPts val="3049"/>
              </a:lnSpc>
            </a:pPr>
            <a:r>
              <a:rPr lang="en-US" sz="2259" spc="135">
                <a:solidFill>
                  <a:srgbClr val="000000"/>
                </a:solidFill>
                <a:latin typeface="DM Sans"/>
              </a:rPr>
              <a:t> </a:t>
            </a:r>
          </a:p>
          <a:p>
            <a:pPr>
              <a:lnSpc>
                <a:spcPts val="3049"/>
              </a:lnSpc>
            </a:pPr>
            <a:r>
              <a:rPr lang="en-US" sz="2259" spc="135">
                <a:solidFill>
                  <a:srgbClr val="000000"/>
                </a:solidFill>
                <a:latin typeface="DM Sans"/>
              </a:rPr>
              <a:t>Program Ekspedisi Pengiriman Barang ini merupakan sarana aplikasi untuk mendata pengiriman barang yang bertujuan untuk memudahkan pengguna untuk memasukan data barang hingga alamat tujuan yang dimaksudkan untuk menghitung total dari detail barang dan jauhnya tujuan, sehingga pengguna bisa mengetahui jumlah biaya yang diperlukan untuk mengirim suatu barang.</a:t>
            </a:r>
          </a:p>
          <a:p>
            <a:pPr>
              <a:lnSpc>
                <a:spcPts val="3049"/>
              </a:lnSpc>
            </a:pPr>
            <a:endParaRPr lang="en-US" sz="2259" spc="135">
              <a:solidFill>
                <a:srgbClr val="000000"/>
              </a:solidFill>
              <a:latin typeface="DM Sans"/>
            </a:endParaRPr>
          </a:p>
          <a:p>
            <a:pPr>
              <a:lnSpc>
                <a:spcPts val="3049"/>
              </a:lnSpc>
            </a:pPr>
            <a:r>
              <a:rPr lang="en-US" sz="2259" spc="135">
                <a:solidFill>
                  <a:srgbClr val="000000"/>
                </a:solidFill>
                <a:latin typeface="DM Sans"/>
              </a:rPr>
              <a:t>Aplikasi ini memanfaatkan konsep pemrograman berorientasi objek dengan membuat kelas `Paket` untuk merepresentasikan objek paket dan kelas-kelas terpisah untuk mengelola input data, perhitungan tarif, dan tampilan data. Pembagian kode ke dalam beberapa file juga meningkatkan keterbacaan dan pemeliharaan aplikasi. Meskipun sederhana, aplikasi ini memberikan dasar untuk sistem manajemen ekspedisi barang yang dapat dikembangkan lebih lanjut.</a:t>
            </a:r>
          </a:p>
          <a:p>
            <a:pPr marL="0" lvl="0" indent="0">
              <a:lnSpc>
                <a:spcPts val="2499"/>
              </a:lnSpc>
              <a:spcBef>
                <a:spcPct val="0"/>
              </a:spcBef>
            </a:pPr>
            <a:endParaRPr lang="en-US" sz="2259" spc="135">
              <a:solidFill>
                <a:srgbClr val="000000"/>
              </a:solidFill>
              <a:latin typeface="DM Sans"/>
            </a:endParaRP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1675053" y="-1595571"/>
            <a:ext cx="4899948" cy="3068592"/>
          </a:xfrm>
          <a:custGeom>
            <a:avLst/>
            <a:gdLst/>
            <a:ahLst/>
            <a:cxnLst/>
            <a:rect l="l" t="t" r="r" b="b"/>
            <a:pathLst>
              <a:path w="4899948" h="3068592">
                <a:moveTo>
                  <a:pt x="0" y="0"/>
                </a:moveTo>
                <a:lnTo>
                  <a:pt x="4899947" y="0"/>
                </a:lnTo>
                <a:lnTo>
                  <a:pt x="4899947" y="3068593"/>
                </a:lnTo>
                <a:lnTo>
                  <a:pt x="0" y="306859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5570611" y="1219200"/>
            <a:ext cx="7766492"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Fitur Aplikasi</a:t>
            </a:r>
          </a:p>
        </p:txBody>
      </p:sp>
      <p:grpSp>
        <p:nvGrpSpPr>
          <p:cNvPr id="4" name="Group 4"/>
          <p:cNvGrpSpPr/>
          <p:nvPr/>
        </p:nvGrpSpPr>
        <p:grpSpPr>
          <a:xfrm>
            <a:off x="811284" y="2990121"/>
            <a:ext cx="7918447" cy="2726763"/>
            <a:chOff x="0" y="0"/>
            <a:chExt cx="2650765" cy="912806"/>
          </a:xfrm>
        </p:grpSpPr>
        <p:sp>
          <p:nvSpPr>
            <p:cNvPr id="5" name="Freeform 5"/>
            <p:cNvSpPr/>
            <p:nvPr/>
          </p:nvSpPr>
          <p:spPr>
            <a:xfrm>
              <a:off x="0" y="0"/>
              <a:ext cx="2650765" cy="912806"/>
            </a:xfrm>
            <a:custGeom>
              <a:avLst/>
              <a:gdLst/>
              <a:ahLst/>
              <a:cxnLst/>
              <a:rect l="l" t="t" r="r" b="b"/>
              <a:pathLst>
                <a:path w="2650765" h="912806">
                  <a:moveTo>
                    <a:pt x="14666" y="0"/>
                  </a:moveTo>
                  <a:lnTo>
                    <a:pt x="2636100" y="0"/>
                  </a:lnTo>
                  <a:cubicBezTo>
                    <a:pt x="2644199" y="0"/>
                    <a:pt x="2650765" y="6566"/>
                    <a:pt x="2650765" y="14666"/>
                  </a:cubicBezTo>
                  <a:lnTo>
                    <a:pt x="2650765" y="898141"/>
                  </a:lnTo>
                  <a:cubicBezTo>
                    <a:pt x="2650765" y="906240"/>
                    <a:pt x="2644199" y="912806"/>
                    <a:pt x="2636100" y="912806"/>
                  </a:cubicBezTo>
                  <a:lnTo>
                    <a:pt x="14666" y="912806"/>
                  </a:lnTo>
                  <a:cubicBezTo>
                    <a:pt x="6566" y="912806"/>
                    <a:pt x="0" y="906240"/>
                    <a:pt x="0" y="898141"/>
                  </a:cubicBezTo>
                  <a:lnTo>
                    <a:pt x="0" y="14666"/>
                  </a:lnTo>
                  <a:cubicBezTo>
                    <a:pt x="0" y="6566"/>
                    <a:pt x="6566" y="0"/>
                    <a:pt x="14666" y="0"/>
                  </a:cubicBezTo>
                  <a:close/>
                </a:path>
              </a:pathLst>
            </a:custGeom>
            <a:solidFill>
              <a:srgbClr val="8AB7E2"/>
            </a:solidFill>
          </p:spPr>
        </p:sp>
        <p:sp>
          <p:nvSpPr>
            <p:cNvPr id="6" name="TextBox 6"/>
            <p:cNvSpPr txBox="1"/>
            <p:nvPr/>
          </p:nvSpPr>
          <p:spPr>
            <a:xfrm>
              <a:off x="0" y="85725"/>
              <a:ext cx="2650765" cy="827081"/>
            </a:xfrm>
            <a:prstGeom prst="rect">
              <a:avLst/>
            </a:prstGeom>
          </p:spPr>
          <p:txBody>
            <a:bodyPr lIns="50800" tIns="50800" rIns="50800" bIns="50800" rtlCol="0" anchor="ctr"/>
            <a:lstStyle/>
            <a:p>
              <a:pPr algn="ctr">
                <a:lnSpc>
                  <a:spcPts val="1925"/>
                </a:lnSpc>
              </a:pPr>
              <a:endParaRPr/>
            </a:p>
          </p:txBody>
        </p:sp>
      </p:grpSp>
      <p:sp>
        <p:nvSpPr>
          <p:cNvPr id="7" name="TextBox 7"/>
          <p:cNvSpPr txBox="1"/>
          <p:nvPr/>
        </p:nvSpPr>
        <p:spPr>
          <a:xfrm>
            <a:off x="959279" y="3729976"/>
            <a:ext cx="1578952" cy="1034423"/>
          </a:xfrm>
          <a:prstGeom prst="rect">
            <a:avLst/>
          </a:prstGeom>
        </p:spPr>
        <p:txBody>
          <a:bodyPr lIns="0" tIns="0" rIns="0" bIns="0" rtlCol="0" anchor="t">
            <a:spAutoFit/>
          </a:bodyPr>
          <a:lstStyle/>
          <a:p>
            <a:pPr>
              <a:lnSpc>
                <a:spcPts val="7680"/>
              </a:lnSpc>
            </a:pPr>
            <a:r>
              <a:rPr lang="en-US" sz="8000" spc="-656">
                <a:solidFill>
                  <a:srgbClr val="000000"/>
                </a:solidFill>
                <a:latin typeface="DM Sans"/>
              </a:rPr>
              <a:t>01.</a:t>
            </a:r>
          </a:p>
        </p:txBody>
      </p:sp>
      <p:grpSp>
        <p:nvGrpSpPr>
          <p:cNvPr id="8" name="Group 8"/>
          <p:cNvGrpSpPr/>
          <p:nvPr/>
        </p:nvGrpSpPr>
        <p:grpSpPr>
          <a:xfrm>
            <a:off x="811284" y="6160705"/>
            <a:ext cx="7918447" cy="2561528"/>
            <a:chOff x="0" y="0"/>
            <a:chExt cx="2650765" cy="857492"/>
          </a:xfrm>
        </p:grpSpPr>
        <p:sp>
          <p:nvSpPr>
            <p:cNvPr id="9" name="Freeform 9"/>
            <p:cNvSpPr/>
            <p:nvPr/>
          </p:nvSpPr>
          <p:spPr>
            <a:xfrm>
              <a:off x="0" y="0"/>
              <a:ext cx="2650765" cy="857492"/>
            </a:xfrm>
            <a:custGeom>
              <a:avLst/>
              <a:gdLst/>
              <a:ahLst/>
              <a:cxnLst/>
              <a:rect l="l" t="t" r="r" b="b"/>
              <a:pathLst>
                <a:path w="2650765" h="857492">
                  <a:moveTo>
                    <a:pt x="14666" y="0"/>
                  </a:moveTo>
                  <a:lnTo>
                    <a:pt x="2636100" y="0"/>
                  </a:lnTo>
                  <a:cubicBezTo>
                    <a:pt x="2644199" y="0"/>
                    <a:pt x="2650765" y="6566"/>
                    <a:pt x="2650765" y="14666"/>
                  </a:cubicBezTo>
                  <a:lnTo>
                    <a:pt x="2650765" y="842827"/>
                  </a:lnTo>
                  <a:cubicBezTo>
                    <a:pt x="2650765" y="850926"/>
                    <a:pt x="2644199" y="857492"/>
                    <a:pt x="2636100" y="857492"/>
                  </a:cubicBezTo>
                  <a:lnTo>
                    <a:pt x="14666" y="857492"/>
                  </a:lnTo>
                  <a:cubicBezTo>
                    <a:pt x="6566" y="857492"/>
                    <a:pt x="0" y="850926"/>
                    <a:pt x="0" y="842827"/>
                  </a:cubicBezTo>
                  <a:lnTo>
                    <a:pt x="0" y="14666"/>
                  </a:lnTo>
                  <a:cubicBezTo>
                    <a:pt x="0" y="6566"/>
                    <a:pt x="6566" y="0"/>
                    <a:pt x="14666" y="0"/>
                  </a:cubicBezTo>
                  <a:close/>
                </a:path>
              </a:pathLst>
            </a:custGeom>
            <a:solidFill>
              <a:srgbClr val="8AB7E2"/>
            </a:solidFill>
          </p:spPr>
        </p:sp>
        <p:sp>
          <p:nvSpPr>
            <p:cNvPr id="10" name="TextBox 10"/>
            <p:cNvSpPr txBox="1"/>
            <p:nvPr/>
          </p:nvSpPr>
          <p:spPr>
            <a:xfrm>
              <a:off x="0" y="85725"/>
              <a:ext cx="2650765" cy="771767"/>
            </a:xfrm>
            <a:prstGeom prst="rect">
              <a:avLst/>
            </a:prstGeom>
          </p:spPr>
          <p:txBody>
            <a:bodyPr lIns="50800" tIns="50800" rIns="50800" bIns="50800" rtlCol="0" anchor="ctr"/>
            <a:lstStyle/>
            <a:p>
              <a:pPr algn="ctr">
                <a:lnSpc>
                  <a:spcPts val="1925"/>
                </a:lnSpc>
              </a:pPr>
              <a:endParaRPr/>
            </a:p>
          </p:txBody>
        </p:sp>
      </p:grpSp>
      <p:grpSp>
        <p:nvGrpSpPr>
          <p:cNvPr id="11" name="Group 11"/>
          <p:cNvGrpSpPr/>
          <p:nvPr/>
        </p:nvGrpSpPr>
        <p:grpSpPr>
          <a:xfrm>
            <a:off x="10304025" y="3035864"/>
            <a:ext cx="7702396" cy="2561528"/>
            <a:chOff x="0" y="0"/>
            <a:chExt cx="2578441" cy="857492"/>
          </a:xfrm>
        </p:grpSpPr>
        <p:sp>
          <p:nvSpPr>
            <p:cNvPr id="12" name="Freeform 12"/>
            <p:cNvSpPr/>
            <p:nvPr/>
          </p:nvSpPr>
          <p:spPr>
            <a:xfrm>
              <a:off x="0" y="0"/>
              <a:ext cx="2578440" cy="857492"/>
            </a:xfrm>
            <a:custGeom>
              <a:avLst/>
              <a:gdLst/>
              <a:ahLst/>
              <a:cxnLst/>
              <a:rect l="l" t="t" r="r" b="b"/>
              <a:pathLst>
                <a:path w="2578440" h="857492">
                  <a:moveTo>
                    <a:pt x="15077" y="0"/>
                  </a:moveTo>
                  <a:lnTo>
                    <a:pt x="2563363" y="0"/>
                  </a:lnTo>
                  <a:cubicBezTo>
                    <a:pt x="2571690" y="0"/>
                    <a:pt x="2578440" y="6750"/>
                    <a:pt x="2578440" y="15077"/>
                  </a:cubicBezTo>
                  <a:lnTo>
                    <a:pt x="2578440" y="842415"/>
                  </a:lnTo>
                  <a:cubicBezTo>
                    <a:pt x="2578440" y="846414"/>
                    <a:pt x="2576852" y="850249"/>
                    <a:pt x="2574024" y="853077"/>
                  </a:cubicBezTo>
                  <a:cubicBezTo>
                    <a:pt x="2571197" y="855904"/>
                    <a:pt x="2567362" y="857492"/>
                    <a:pt x="2563363" y="857492"/>
                  </a:cubicBezTo>
                  <a:lnTo>
                    <a:pt x="15077" y="857492"/>
                  </a:lnTo>
                  <a:cubicBezTo>
                    <a:pt x="6750" y="857492"/>
                    <a:pt x="0" y="850742"/>
                    <a:pt x="0" y="842415"/>
                  </a:cubicBezTo>
                  <a:lnTo>
                    <a:pt x="0" y="15077"/>
                  </a:lnTo>
                  <a:cubicBezTo>
                    <a:pt x="0" y="6750"/>
                    <a:pt x="6750" y="0"/>
                    <a:pt x="15077" y="0"/>
                  </a:cubicBezTo>
                  <a:close/>
                </a:path>
              </a:pathLst>
            </a:custGeom>
            <a:solidFill>
              <a:srgbClr val="8AB7E2"/>
            </a:solidFill>
          </p:spPr>
        </p:sp>
        <p:sp>
          <p:nvSpPr>
            <p:cNvPr id="13" name="TextBox 13"/>
            <p:cNvSpPr txBox="1"/>
            <p:nvPr/>
          </p:nvSpPr>
          <p:spPr>
            <a:xfrm>
              <a:off x="0" y="85725"/>
              <a:ext cx="2578441"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59279" y="6738201"/>
            <a:ext cx="1578952" cy="1034423"/>
          </a:xfrm>
          <a:prstGeom prst="rect">
            <a:avLst/>
          </a:prstGeom>
        </p:spPr>
        <p:txBody>
          <a:bodyPr lIns="0" tIns="0" rIns="0" bIns="0" rtlCol="0" anchor="t">
            <a:spAutoFit/>
          </a:bodyPr>
          <a:lstStyle/>
          <a:p>
            <a:pPr>
              <a:lnSpc>
                <a:spcPts val="7680"/>
              </a:lnSpc>
            </a:pPr>
            <a:r>
              <a:rPr lang="en-US" sz="8000" spc="-656">
                <a:solidFill>
                  <a:srgbClr val="000000"/>
                </a:solidFill>
                <a:latin typeface="DM Sans"/>
              </a:rPr>
              <a:t>02.</a:t>
            </a:r>
          </a:p>
        </p:txBody>
      </p:sp>
      <p:sp>
        <p:nvSpPr>
          <p:cNvPr id="15" name="TextBox 15"/>
          <p:cNvSpPr txBox="1"/>
          <p:nvPr/>
        </p:nvSpPr>
        <p:spPr>
          <a:xfrm>
            <a:off x="10510208" y="3636634"/>
            <a:ext cx="1578952" cy="1034423"/>
          </a:xfrm>
          <a:prstGeom prst="rect">
            <a:avLst/>
          </a:prstGeom>
        </p:spPr>
        <p:txBody>
          <a:bodyPr lIns="0" tIns="0" rIns="0" bIns="0" rtlCol="0" anchor="t">
            <a:spAutoFit/>
          </a:bodyPr>
          <a:lstStyle/>
          <a:p>
            <a:pPr>
              <a:lnSpc>
                <a:spcPts val="7680"/>
              </a:lnSpc>
            </a:pPr>
            <a:r>
              <a:rPr lang="en-US" sz="8000" spc="-656">
                <a:solidFill>
                  <a:srgbClr val="000000"/>
                </a:solidFill>
                <a:latin typeface="DM Sans"/>
              </a:rPr>
              <a:t>03.</a:t>
            </a:r>
          </a:p>
        </p:txBody>
      </p:sp>
      <p:sp>
        <p:nvSpPr>
          <p:cNvPr id="16" name="TextBox 16"/>
          <p:cNvSpPr txBox="1"/>
          <p:nvPr/>
        </p:nvSpPr>
        <p:spPr>
          <a:xfrm>
            <a:off x="2459512" y="3903229"/>
            <a:ext cx="6005215" cy="1547147"/>
          </a:xfrm>
          <a:prstGeom prst="rect">
            <a:avLst/>
          </a:prstGeom>
        </p:spPr>
        <p:txBody>
          <a:bodyPr lIns="0" tIns="0" rIns="0" bIns="0" rtlCol="0" anchor="t">
            <a:spAutoFit/>
          </a:bodyPr>
          <a:lstStyle/>
          <a:p>
            <a:pPr algn="just">
              <a:lnSpc>
                <a:spcPts val="3084"/>
              </a:lnSpc>
            </a:pPr>
            <a:r>
              <a:rPr lang="en-US" sz="2284" spc="36">
                <a:solidFill>
                  <a:srgbClr val="000000"/>
                </a:solidFill>
                <a:latin typeface="DM Sans"/>
              </a:rPr>
              <a:t>yang bertujuan untuk menginputkan detail nama ,  alamat, pengirim, penerima, jarak dan berat barang.</a:t>
            </a:r>
          </a:p>
          <a:p>
            <a:pPr marL="0" lvl="0" indent="0" algn="just">
              <a:lnSpc>
                <a:spcPts val="3084"/>
              </a:lnSpc>
              <a:spcBef>
                <a:spcPct val="0"/>
              </a:spcBef>
            </a:pPr>
            <a:endParaRPr lang="en-US" sz="2284" spc="36">
              <a:solidFill>
                <a:srgbClr val="000000"/>
              </a:solidFill>
              <a:latin typeface="DM Sans"/>
            </a:endParaRPr>
          </a:p>
        </p:txBody>
      </p:sp>
      <p:sp>
        <p:nvSpPr>
          <p:cNvPr id="17" name="TextBox 17"/>
          <p:cNvSpPr txBox="1"/>
          <p:nvPr/>
        </p:nvSpPr>
        <p:spPr>
          <a:xfrm>
            <a:off x="2538232" y="6509601"/>
            <a:ext cx="4132127" cy="1000126"/>
          </a:xfrm>
          <a:prstGeom prst="rect">
            <a:avLst/>
          </a:prstGeom>
        </p:spPr>
        <p:txBody>
          <a:bodyPr lIns="0" tIns="0" rIns="0" bIns="0" rtlCol="0" anchor="t">
            <a:spAutoFit/>
          </a:bodyPr>
          <a:lstStyle/>
          <a:p>
            <a:pPr algn="just">
              <a:lnSpc>
                <a:spcPts val="4049"/>
              </a:lnSpc>
            </a:pPr>
            <a:r>
              <a:rPr lang="en-US" sz="2999" spc="47">
                <a:solidFill>
                  <a:srgbClr val="000000"/>
                </a:solidFill>
                <a:latin typeface="DM Sans Bold"/>
              </a:rPr>
              <a:t>Cek Tarif Paket</a:t>
            </a:r>
          </a:p>
          <a:p>
            <a:pPr marL="0" lvl="0" indent="0" algn="just">
              <a:lnSpc>
                <a:spcPts val="4049"/>
              </a:lnSpc>
              <a:spcBef>
                <a:spcPct val="0"/>
              </a:spcBef>
            </a:pPr>
            <a:endParaRPr lang="en-US" sz="2999" spc="47">
              <a:solidFill>
                <a:srgbClr val="000000"/>
              </a:solidFill>
              <a:latin typeface="DM Sans Bold"/>
            </a:endParaRPr>
          </a:p>
        </p:txBody>
      </p:sp>
      <p:sp>
        <p:nvSpPr>
          <p:cNvPr id="18" name="TextBox 18"/>
          <p:cNvSpPr txBox="1"/>
          <p:nvPr/>
        </p:nvSpPr>
        <p:spPr>
          <a:xfrm>
            <a:off x="12089160" y="3316502"/>
            <a:ext cx="4132127" cy="1000126"/>
          </a:xfrm>
          <a:prstGeom prst="rect">
            <a:avLst/>
          </a:prstGeom>
        </p:spPr>
        <p:txBody>
          <a:bodyPr lIns="0" tIns="0" rIns="0" bIns="0" rtlCol="0" anchor="t">
            <a:spAutoFit/>
          </a:bodyPr>
          <a:lstStyle/>
          <a:p>
            <a:pPr algn="just">
              <a:lnSpc>
                <a:spcPts val="4049"/>
              </a:lnSpc>
            </a:pPr>
            <a:r>
              <a:rPr lang="en-US" sz="2999" spc="47">
                <a:solidFill>
                  <a:srgbClr val="000000"/>
                </a:solidFill>
                <a:latin typeface="DM Sans Bold"/>
              </a:rPr>
              <a:t>Data Paket</a:t>
            </a:r>
          </a:p>
          <a:p>
            <a:pPr marL="0" lvl="0" indent="0" algn="just">
              <a:lnSpc>
                <a:spcPts val="4049"/>
              </a:lnSpc>
              <a:spcBef>
                <a:spcPct val="0"/>
              </a:spcBef>
            </a:pPr>
            <a:endParaRPr lang="en-US" sz="2999" spc="47">
              <a:solidFill>
                <a:srgbClr val="000000"/>
              </a:solidFill>
              <a:latin typeface="DM Sans Bold"/>
            </a:endParaRPr>
          </a:p>
        </p:txBody>
      </p:sp>
      <p:sp>
        <p:nvSpPr>
          <p:cNvPr id="19" name="Freeform 19"/>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1" name="Freeform 21"/>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2" name="Freeform 22"/>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3" name="TextBox 23"/>
          <p:cNvSpPr txBox="1"/>
          <p:nvPr/>
        </p:nvSpPr>
        <p:spPr>
          <a:xfrm>
            <a:off x="2459512" y="3316502"/>
            <a:ext cx="4026787" cy="1037001"/>
          </a:xfrm>
          <a:prstGeom prst="rect">
            <a:avLst/>
          </a:prstGeom>
        </p:spPr>
        <p:txBody>
          <a:bodyPr lIns="0" tIns="0" rIns="0" bIns="0" rtlCol="0" anchor="t">
            <a:spAutoFit/>
          </a:bodyPr>
          <a:lstStyle/>
          <a:p>
            <a:pPr algn="just">
              <a:lnSpc>
                <a:spcPts val="4136"/>
              </a:lnSpc>
            </a:pPr>
            <a:r>
              <a:rPr lang="en-US" sz="3064" spc="49">
                <a:solidFill>
                  <a:srgbClr val="000000"/>
                </a:solidFill>
                <a:latin typeface="DM Sans Bold"/>
              </a:rPr>
              <a:t>Input Data Paket</a:t>
            </a:r>
          </a:p>
          <a:p>
            <a:pPr marL="0" lvl="0" indent="0" algn="just">
              <a:lnSpc>
                <a:spcPts val="4136"/>
              </a:lnSpc>
              <a:spcBef>
                <a:spcPct val="0"/>
              </a:spcBef>
            </a:pPr>
            <a:endParaRPr lang="en-US" sz="3064" spc="49">
              <a:solidFill>
                <a:srgbClr val="000000"/>
              </a:solidFill>
              <a:latin typeface="DM Sans Bold"/>
            </a:endParaRPr>
          </a:p>
        </p:txBody>
      </p:sp>
      <p:sp>
        <p:nvSpPr>
          <p:cNvPr id="24" name="TextBox 24"/>
          <p:cNvSpPr txBox="1"/>
          <p:nvPr/>
        </p:nvSpPr>
        <p:spPr>
          <a:xfrm>
            <a:off x="2538232" y="7040747"/>
            <a:ext cx="5373981" cy="1556385"/>
          </a:xfrm>
          <a:prstGeom prst="rect">
            <a:avLst/>
          </a:prstGeom>
        </p:spPr>
        <p:txBody>
          <a:bodyPr lIns="0" tIns="0" rIns="0" bIns="0" rtlCol="0" anchor="t">
            <a:spAutoFit/>
          </a:bodyPr>
          <a:lstStyle/>
          <a:p>
            <a:pPr algn="just">
              <a:lnSpc>
                <a:spcPts val="3104"/>
              </a:lnSpc>
            </a:pPr>
            <a:r>
              <a:rPr lang="en-US" sz="2299" spc="36">
                <a:solidFill>
                  <a:srgbClr val="000000"/>
                </a:solidFill>
                <a:latin typeface="DM Sans Medium"/>
              </a:rPr>
              <a:t>yang bertujuan untuk kalkulasi atau perhitungan total ongkos pengiriman barang</a:t>
            </a:r>
          </a:p>
          <a:p>
            <a:pPr marL="0" lvl="0" indent="0" algn="just">
              <a:lnSpc>
                <a:spcPts val="3104"/>
              </a:lnSpc>
              <a:spcBef>
                <a:spcPct val="0"/>
              </a:spcBef>
            </a:pPr>
            <a:endParaRPr lang="en-US" sz="2299" spc="36">
              <a:solidFill>
                <a:srgbClr val="000000"/>
              </a:solidFill>
              <a:latin typeface="DM Sans Medium"/>
            </a:endParaRPr>
          </a:p>
        </p:txBody>
      </p:sp>
      <p:sp>
        <p:nvSpPr>
          <p:cNvPr id="25" name="TextBox 25"/>
          <p:cNvSpPr txBox="1"/>
          <p:nvPr/>
        </p:nvSpPr>
        <p:spPr>
          <a:xfrm>
            <a:off x="12089160" y="3893704"/>
            <a:ext cx="5281306" cy="1482090"/>
          </a:xfrm>
          <a:prstGeom prst="rect">
            <a:avLst/>
          </a:prstGeom>
        </p:spPr>
        <p:txBody>
          <a:bodyPr lIns="0" tIns="0" rIns="0" bIns="0" rtlCol="0" anchor="t">
            <a:spAutoFit/>
          </a:bodyPr>
          <a:lstStyle/>
          <a:p>
            <a:pPr algn="just">
              <a:lnSpc>
                <a:spcPts val="2969"/>
              </a:lnSpc>
            </a:pPr>
            <a:r>
              <a:rPr lang="en-US" sz="2199" spc="35">
                <a:solidFill>
                  <a:srgbClr val="000000"/>
                </a:solidFill>
                <a:latin typeface="DM Sans Medium"/>
              </a:rPr>
              <a:t>berupa isian data dari input barang sebelumnya yang di gabungkan ke dalam satu fungsi </a:t>
            </a:r>
          </a:p>
          <a:p>
            <a:pPr marL="0" lvl="0" indent="0" algn="just">
              <a:lnSpc>
                <a:spcPts val="2969"/>
              </a:lnSpc>
              <a:spcBef>
                <a:spcPct val="0"/>
              </a:spcBef>
            </a:pPr>
            <a:endParaRPr lang="en-US" sz="2199" spc="35">
              <a:solidFill>
                <a:srgbClr val="000000"/>
              </a:solidFill>
              <a:latin typeface="DM Sans Medium"/>
            </a:endParaRPr>
          </a:p>
        </p:txBody>
      </p:sp>
      <p:grpSp>
        <p:nvGrpSpPr>
          <p:cNvPr id="26" name="Group 26"/>
          <p:cNvGrpSpPr/>
          <p:nvPr/>
        </p:nvGrpSpPr>
        <p:grpSpPr>
          <a:xfrm>
            <a:off x="10304025" y="6160705"/>
            <a:ext cx="7702396" cy="2561528"/>
            <a:chOff x="0" y="0"/>
            <a:chExt cx="2578441" cy="857492"/>
          </a:xfrm>
        </p:grpSpPr>
        <p:sp>
          <p:nvSpPr>
            <p:cNvPr id="27" name="Freeform 27"/>
            <p:cNvSpPr/>
            <p:nvPr/>
          </p:nvSpPr>
          <p:spPr>
            <a:xfrm>
              <a:off x="0" y="0"/>
              <a:ext cx="2578440" cy="857492"/>
            </a:xfrm>
            <a:custGeom>
              <a:avLst/>
              <a:gdLst/>
              <a:ahLst/>
              <a:cxnLst/>
              <a:rect l="l" t="t" r="r" b="b"/>
              <a:pathLst>
                <a:path w="2578440" h="857492">
                  <a:moveTo>
                    <a:pt x="15077" y="0"/>
                  </a:moveTo>
                  <a:lnTo>
                    <a:pt x="2563363" y="0"/>
                  </a:lnTo>
                  <a:cubicBezTo>
                    <a:pt x="2571690" y="0"/>
                    <a:pt x="2578440" y="6750"/>
                    <a:pt x="2578440" y="15077"/>
                  </a:cubicBezTo>
                  <a:lnTo>
                    <a:pt x="2578440" y="842415"/>
                  </a:lnTo>
                  <a:cubicBezTo>
                    <a:pt x="2578440" y="846414"/>
                    <a:pt x="2576852" y="850249"/>
                    <a:pt x="2574024" y="853077"/>
                  </a:cubicBezTo>
                  <a:cubicBezTo>
                    <a:pt x="2571197" y="855904"/>
                    <a:pt x="2567362" y="857492"/>
                    <a:pt x="2563363" y="857492"/>
                  </a:cubicBezTo>
                  <a:lnTo>
                    <a:pt x="15077" y="857492"/>
                  </a:lnTo>
                  <a:cubicBezTo>
                    <a:pt x="6750" y="857492"/>
                    <a:pt x="0" y="850742"/>
                    <a:pt x="0" y="842415"/>
                  </a:cubicBezTo>
                  <a:lnTo>
                    <a:pt x="0" y="15077"/>
                  </a:lnTo>
                  <a:cubicBezTo>
                    <a:pt x="0" y="6750"/>
                    <a:pt x="6750" y="0"/>
                    <a:pt x="15077" y="0"/>
                  </a:cubicBezTo>
                  <a:close/>
                </a:path>
              </a:pathLst>
            </a:custGeom>
            <a:solidFill>
              <a:srgbClr val="8AB7E2"/>
            </a:solidFill>
          </p:spPr>
        </p:sp>
        <p:sp>
          <p:nvSpPr>
            <p:cNvPr id="28" name="TextBox 28"/>
            <p:cNvSpPr txBox="1"/>
            <p:nvPr/>
          </p:nvSpPr>
          <p:spPr>
            <a:xfrm>
              <a:off x="0" y="85725"/>
              <a:ext cx="2578441" cy="771767"/>
            </a:xfrm>
            <a:prstGeom prst="rect">
              <a:avLst/>
            </a:prstGeom>
          </p:spPr>
          <p:txBody>
            <a:bodyPr lIns="50800" tIns="50800" rIns="50800" bIns="50800" rtlCol="0" anchor="ctr"/>
            <a:lstStyle/>
            <a:p>
              <a:pPr algn="ctr">
                <a:lnSpc>
                  <a:spcPts val="1925"/>
                </a:lnSpc>
              </a:pPr>
              <a:endParaRPr/>
            </a:p>
          </p:txBody>
        </p:sp>
      </p:grpSp>
      <p:sp>
        <p:nvSpPr>
          <p:cNvPr id="29" name="TextBox 29"/>
          <p:cNvSpPr txBox="1"/>
          <p:nvPr/>
        </p:nvSpPr>
        <p:spPr>
          <a:xfrm>
            <a:off x="10510208" y="6738201"/>
            <a:ext cx="1578952" cy="1034423"/>
          </a:xfrm>
          <a:prstGeom prst="rect">
            <a:avLst/>
          </a:prstGeom>
        </p:spPr>
        <p:txBody>
          <a:bodyPr lIns="0" tIns="0" rIns="0" bIns="0" rtlCol="0" anchor="t">
            <a:spAutoFit/>
          </a:bodyPr>
          <a:lstStyle/>
          <a:p>
            <a:pPr>
              <a:lnSpc>
                <a:spcPts val="7680"/>
              </a:lnSpc>
            </a:pPr>
            <a:r>
              <a:rPr lang="en-US" sz="8000" spc="-656">
                <a:solidFill>
                  <a:srgbClr val="000000"/>
                </a:solidFill>
                <a:latin typeface="DM Sans"/>
              </a:rPr>
              <a:t>04.</a:t>
            </a:r>
          </a:p>
        </p:txBody>
      </p:sp>
      <p:sp>
        <p:nvSpPr>
          <p:cNvPr id="30" name="TextBox 30"/>
          <p:cNvSpPr txBox="1"/>
          <p:nvPr/>
        </p:nvSpPr>
        <p:spPr>
          <a:xfrm>
            <a:off x="12260095" y="6441343"/>
            <a:ext cx="4132127" cy="495301"/>
          </a:xfrm>
          <a:prstGeom prst="rect">
            <a:avLst/>
          </a:prstGeom>
        </p:spPr>
        <p:txBody>
          <a:bodyPr lIns="0" tIns="0" rIns="0" bIns="0" rtlCol="0" anchor="t">
            <a:spAutoFit/>
          </a:bodyPr>
          <a:lstStyle/>
          <a:p>
            <a:pPr marL="0" lvl="0" indent="0" algn="just">
              <a:lnSpc>
                <a:spcPts val="4049"/>
              </a:lnSpc>
              <a:spcBef>
                <a:spcPct val="0"/>
              </a:spcBef>
            </a:pPr>
            <a:r>
              <a:rPr lang="en-US" sz="2999" spc="47">
                <a:solidFill>
                  <a:srgbClr val="000000"/>
                </a:solidFill>
                <a:latin typeface="DM Sans Bold"/>
              </a:rPr>
              <a:t>Nota </a:t>
            </a:r>
          </a:p>
        </p:txBody>
      </p:sp>
      <p:sp>
        <p:nvSpPr>
          <p:cNvPr id="31" name="TextBox 31"/>
          <p:cNvSpPr txBox="1"/>
          <p:nvPr/>
        </p:nvSpPr>
        <p:spPr>
          <a:xfrm>
            <a:off x="12260095" y="7012528"/>
            <a:ext cx="5281306" cy="1482090"/>
          </a:xfrm>
          <a:prstGeom prst="rect">
            <a:avLst/>
          </a:prstGeom>
        </p:spPr>
        <p:txBody>
          <a:bodyPr lIns="0" tIns="0" rIns="0" bIns="0" rtlCol="0" anchor="t">
            <a:spAutoFit/>
          </a:bodyPr>
          <a:lstStyle/>
          <a:p>
            <a:pPr marL="0" lvl="0" indent="0" algn="just">
              <a:lnSpc>
                <a:spcPts val="2969"/>
              </a:lnSpc>
              <a:spcBef>
                <a:spcPct val="0"/>
              </a:spcBef>
            </a:pPr>
            <a:r>
              <a:rPr lang="en-US" sz="2199" spc="35">
                <a:solidFill>
                  <a:srgbClr val="000000"/>
                </a:solidFill>
                <a:latin typeface="DM Sans Medium"/>
              </a:rPr>
              <a:t>berfungsi untuk menampilkan informasi nota pengiriman suatu paket dan menyimpannya ke dalam file teks (nota_pengiriman.txt).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66982" y="429410"/>
            <a:ext cx="8986496" cy="1110468"/>
          </a:xfrm>
          <a:prstGeom prst="rect">
            <a:avLst/>
          </a:prstGeom>
        </p:spPr>
        <p:txBody>
          <a:bodyPr lIns="0" tIns="0" rIns="0" bIns="0" rtlCol="0" anchor="t">
            <a:spAutoFit/>
          </a:bodyPr>
          <a:lstStyle/>
          <a:p>
            <a:pPr>
              <a:lnSpc>
                <a:spcPts val="4256"/>
              </a:lnSpc>
            </a:pPr>
            <a:r>
              <a:rPr lang="en-US" sz="4388">
                <a:solidFill>
                  <a:srgbClr val="000000"/>
                </a:solidFill>
                <a:latin typeface="DM Sans Bold"/>
              </a:rPr>
              <a:t>ALUR KERJA DAN FLOWCHART</a:t>
            </a:r>
          </a:p>
          <a:p>
            <a:pPr>
              <a:lnSpc>
                <a:spcPts val="4256"/>
              </a:lnSpc>
            </a:pPr>
            <a:endParaRPr lang="en-US" sz="4388">
              <a:solidFill>
                <a:srgbClr val="000000"/>
              </a:solidFill>
              <a:latin typeface="DM Sans Bold"/>
            </a:endParaRPr>
          </a:p>
        </p:txBody>
      </p:sp>
      <p:sp>
        <p:nvSpPr>
          <p:cNvPr id="6" name="TextBox 6"/>
          <p:cNvSpPr txBox="1"/>
          <p:nvPr/>
        </p:nvSpPr>
        <p:spPr>
          <a:xfrm>
            <a:off x="466982" y="1257300"/>
            <a:ext cx="8986496" cy="8911590"/>
          </a:xfrm>
          <a:prstGeom prst="rect">
            <a:avLst/>
          </a:prstGeom>
        </p:spPr>
        <p:txBody>
          <a:bodyPr lIns="0" tIns="0" rIns="0" bIns="0" rtlCol="0" anchor="t">
            <a:spAutoFit/>
          </a:bodyPr>
          <a:lstStyle/>
          <a:p>
            <a:pPr>
              <a:lnSpc>
                <a:spcPts val="2969"/>
              </a:lnSpc>
            </a:pPr>
            <a:r>
              <a:rPr lang="en-US" sz="2199" spc="131">
                <a:solidFill>
                  <a:srgbClr val="000000"/>
                </a:solidFill>
                <a:latin typeface="DM Sans"/>
              </a:rPr>
              <a:t>Pada tampilan awal pengguna akan diminta untuk memilih menu sesuai keinginan pengguna itu sendiri dengan mengetik / memasukan angka sesuai dari fitur yang ingin diginakan. Fitur tersebut diantaranya adalah :</a:t>
            </a:r>
          </a:p>
          <a:p>
            <a:pPr>
              <a:lnSpc>
                <a:spcPts val="2969"/>
              </a:lnSpc>
            </a:pPr>
            <a:r>
              <a:rPr lang="en-US" sz="2199" spc="131">
                <a:solidFill>
                  <a:srgbClr val="000000"/>
                </a:solidFill>
                <a:latin typeface="DM Sans"/>
              </a:rPr>
              <a:t>1. Menu:</a:t>
            </a:r>
          </a:p>
          <a:p>
            <a:pPr>
              <a:lnSpc>
                <a:spcPts val="2969"/>
              </a:lnSpc>
            </a:pPr>
            <a:r>
              <a:rPr lang="en-US" sz="2199" spc="131">
                <a:solidFill>
                  <a:srgbClr val="000000"/>
                </a:solidFill>
                <a:latin typeface="DM Sans"/>
              </a:rPr>
              <a:t>  - Aplikasi menyediakan menu dengan opsi untuk melakukan input data paket, cek tarif paket, tampilkan data paket, dan keluar dari aplikasi.</a:t>
            </a:r>
          </a:p>
          <a:p>
            <a:pPr>
              <a:lnSpc>
                <a:spcPts val="2969"/>
              </a:lnSpc>
            </a:pPr>
            <a:r>
              <a:rPr lang="en-US" sz="2199" spc="131">
                <a:solidFill>
                  <a:srgbClr val="000000"/>
                </a:solidFill>
                <a:latin typeface="DM Sans"/>
              </a:rPr>
              <a:t>  - Pengguna dapat memilih opsi yang diinginkan dan berinteraksi dengan aplikasi sesuai dengan kebutuhan.</a:t>
            </a:r>
          </a:p>
          <a:p>
            <a:pPr>
              <a:lnSpc>
                <a:spcPts val="2969"/>
              </a:lnSpc>
            </a:pPr>
            <a:r>
              <a:rPr lang="en-US" sz="2199" spc="131">
                <a:solidFill>
                  <a:srgbClr val="000000"/>
                </a:solidFill>
                <a:latin typeface="DM Sans"/>
              </a:rPr>
              <a:t>2. Input Data Paket:</a:t>
            </a:r>
          </a:p>
          <a:p>
            <a:pPr>
              <a:lnSpc>
                <a:spcPts val="2969"/>
              </a:lnSpc>
            </a:pPr>
            <a:r>
              <a:rPr lang="en-US" sz="2199" spc="131">
                <a:solidFill>
                  <a:srgbClr val="000000"/>
                </a:solidFill>
                <a:latin typeface="DM Sans"/>
              </a:rPr>
              <a:t>  - Pengguna dapat memasukkan data paket seperti nomor resi, nama barang, nama pengirim, alamat pengirim, nama penerima, alamat penerima, berat barang, dan jarak pengiriman.</a:t>
            </a:r>
          </a:p>
          <a:p>
            <a:pPr>
              <a:lnSpc>
                <a:spcPts val="2969"/>
              </a:lnSpc>
            </a:pPr>
            <a:r>
              <a:rPr lang="en-US" sz="2199" spc="131">
                <a:solidFill>
                  <a:srgbClr val="000000"/>
                </a:solidFill>
                <a:latin typeface="DM Sans"/>
              </a:rPr>
              <a:t>  - Setelah input data, sistem menghitung tarif pengiriman berdasarkan berat barang dan jarak pengiriman.</a:t>
            </a:r>
          </a:p>
          <a:p>
            <a:pPr>
              <a:lnSpc>
                <a:spcPts val="2969"/>
              </a:lnSpc>
            </a:pPr>
            <a:r>
              <a:rPr lang="en-US" sz="2199" spc="131">
                <a:solidFill>
                  <a:srgbClr val="000000"/>
                </a:solidFill>
                <a:latin typeface="DM Sans"/>
              </a:rPr>
              <a:t>3. Cek Tarif Paket:</a:t>
            </a:r>
          </a:p>
          <a:p>
            <a:pPr>
              <a:lnSpc>
                <a:spcPts val="2969"/>
              </a:lnSpc>
            </a:pPr>
            <a:r>
              <a:rPr lang="en-US" sz="2199" spc="131">
                <a:solidFill>
                  <a:srgbClr val="000000"/>
                </a:solidFill>
                <a:latin typeface="DM Sans"/>
              </a:rPr>
              <a:t>  - Pengguna dapat menghitung tarif pengiriman tanpa harus menyimpan data paket.</a:t>
            </a:r>
          </a:p>
          <a:p>
            <a:pPr>
              <a:lnSpc>
                <a:spcPts val="2969"/>
              </a:lnSpc>
            </a:pPr>
            <a:r>
              <a:rPr lang="en-US" sz="2199" spc="131">
                <a:solidFill>
                  <a:srgbClr val="000000"/>
                </a:solidFill>
                <a:latin typeface="DM Sans"/>
              </a:rPr>
              <a:t>  - Aplikasi meminta input berat barang dan jarak pengiriman, kemudian menghitung dan menampilkan tarif yang harus dibayar.</a:t>
            </a:r>
          </a:p>
          <a:p>
            <a:pPr marL="0" lvl="0" indent="0">
              <a:lnSpc>
                <a:spcPts val="2969"/>
              </a:lnSpc>
              <a:spcBef>
                <a:spcPct val="0"/>
              </a:spcBef>
            </a:pPr>
            <a:endParaRPr lang="en-US" sz="2199" spc="131">
              <a:solidFill>
                <a:srgbClr val="000000"/>
              </a:solidFill>
              <a:latin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625582" y="4584808"/>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300166" y="5143500"/>
            <a:ext cx="7181225"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083357" y="412686"/>
            <a:ext cx="5730547" cy="8845614"/>
          </a:xfrm>
          <a:custGeom>
            <a:avLst/>
            <a:gdLst/>
            <a:ahLst/>
            <a:cxnLst/>
            <a:rect l="l" t="t" r="r" b="b"/>
            <a:pathLst>
              <a:path w="5730547" h="8845614">
                <a:moveTo>
                  <a:pt x="0" y="0"/>
                </a:moveTo>
                <a:lnTo>
                  <a:pt x="5730547" y="0"/>
                </a:lnTo>
                <a:lnTo>
                  <a:pt x="5730547" y="8845614"/>
                </a:lnTo>
                <a:lnTo>
                  <a:pt x="0" y="8845614"/>
                </a:lnTo>
                <a:lnTo>
                  <a:pt x="0" y="0"/>
                </a:lnTo>
                <a:close/>
              </a:path>
            </a:pathLst>
          </a:custGeom>
          <a:blipFill>
            <a:blip r:embed="rId7"/>
            <a:stretch>
              <a:fillRect/>
            </a:stretch>
          </a:blipFill>
        </p:spPr>
      </p:sp>
      <p:sp>
        <p:nvSpPr>
          <p:cNvPr id="6" name="TextBox 6"/>
          <p:cNvSpPr txBox="1"/>
          <p:nvPr/>
        </p:nvSpPr>
        <p:spPr>
          <a:xfrm>
            <a:off x="444509" y="223451"/>
            <a:ext cx="11638848" cy="4567410"/>
          </a:xfrm>
          <a:prstGeom prst="rect">
            <a:avLst/>
          </a:prstGeom>
        </p:spPr>
        <p:txBody>
          <a:bodyPr lIns="0" tIns="0" rIns="0" bIns="0" rtlCol="0" anchor="t">
            <a:spAutoFit/>
          </a:bodyPr>
          <a:lstStyle/>
          <a:p>
            <a:pPr>
              <a:lnSpc>
                <a:spcPts val="3025"/>
              </a:lnSpc>
            </a:pPr>
            <a:r>
              <a:rPr lang="en-US" sz="2240" spc="134">
                <a:solidFill>
                  <a:srgbClr val="000000"/>
                </a:solidFill>
                <a:latin typeface="DM Sans"/>
              </a:rPr>
              <a:t>4. Data Paket:</a:t>
            </a:r>
          </a:p>
          <a:p>
            <a:pPr>
              <a:lnSpc>
                <a:spcPts val="3025"/>
              </a:lnSpc>
            </a:pPr>
            <a:r>
              <a:rPr lang="en-US" sz="2240" spc="134">
                <a:solidFill>
                  <a:srgbClr val="000000"/>
                </a:solidFill>
                <a:latin typeface="DM Sans"/>
              </a:rPr>
              <a:t>  - Pengguna dapat melihat data paket yang telah dimasukkan sebelumnya.</a:t>
            </a:r>
          </a:p>
          <a:p>
            <a:pPr>
              <a:lnSpc>
                <a:spcPts val="3025"/>
              </a:lnSpc>
            </a:pPr>
            <a:r>
              <a:rPr lang="en-US" sz="2240" spc="134">
                <a:solidFill>
                  <a:srgbClr val="000000"/>
                </a:solidFill>
                <a:latin typeface="DM Sans"/>
              </a:rPr>
              <a:t>  - Data paket termasuk nomor resi, nama barang, nama pengirim, alamat pengirim, nama penerima, alamat penerima, berat barang, jarak pengiriman, dan tarif.</a:t>
            </a:r>
          </a:p>
          <a:p>
            <a:pPr>
              <a:lnSpc>
                <a:spcPts val="3025"/>
              </a:lnSpc>
            </a:pPr>
            <a:r>
              <a:rPr lang="en-US" sz="2240" spc="134">
                <a:solidFill>
                  <a:srgbClr val="000000"/>
                </a:solidFill>
                <a:latin typeface="DM Sans"/>
              </a:rPr>
              <a:t>5.NotaPengiriman.</a:t>
            </a:r>
          </a:p>
          <a:p>
            <a:pPr>
              <a:lnSpc>
                <a:spcPts val="3025"/>
              </a:lnSpc>
            </a:pPr>
            <a:r>
              <a:rPr lang="en-US" sz="2240" spc="134">
                <a:solidFill>
                  <a:srgbClr val="000000"/>
                </a:solidFill>
                <a:latin typeface="DM Sans"/>
              </a:rPr>
              <a:t>  - pada bagian ini pengguna dapat menerima nota sesuai dengan yang telah di inputkansebelumnya dan nota tersebut akan tersimpan dalam bentuk file.txt </a:t>
            </a:r>
          </a:p>
          <a:p>
            <a:pPr>
              <a:lnSpc>
                <a:spcPts val="3025"/>
              </a:lnSpc>
            </a:pPr>
            <a:r>
              <a:rPr lang="en-US" sz="2240" spc="134">
                <a:solidFill>
                  <a:srgbClr val="000000"/>
                </a:solidFill>
                <a:latin typeface="DM Sans"/>
              </a:rPr>
              <a:t>6. keluar berfungsi sebagai akhir dari pemakaian program dan menghentikan fungsi dari aplikasi tersebut.</a:t>
            </a:r>
          </a:p>
          <a:p>
            <a:pPr marL="0" lvl="0" indent="0">
              <a:lnSpc>
                <a:spcPts val="3025"/>
              </a:lnSpc>
              <a:spcBef>
                <a:spcPct val="0"/>
              </a:spcBef>
            </a:pPr>
            <a:endParaRPr lang="en-US" sz="2240" spc="134">
              <a:solidFill>
                <a:srgbClr val="000000"/>
              </a:solidFill>
              <a:latin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22035"/>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TextBox 3"/>
          <p:cNvSpPr txBox="1"/>
          <p:nvPr/>
        </p:nvSpPr>
        <p:spPr>
          <a:xfrm>
            <a:off x="263096" y="1616240"/>
            <a:ext cx="8025984" cy="1043312"/>
          </a:xfrm>
          <a:prstGeom prst="rect">
            <a:avLst/>
          </a:prstGeom>
        </p:spPr>
        <p:txBody>
          <a:bodyPr lIns="0" tIns="0" rIns="0" bIns="0" rtlCol="0" anchor="t">
            <a:spAutoFit/>
          </a:bodyPr>
          <a:lstStyle/>
          <a:p>
            <a:pPr>
              <a:lnSpc>
                <a:spcPts val="7760"/>
              </a:lnSpc>
            </a:pPr>
            <a:r>
              <a:rPr lang="en-US" sz="8000" dirty="0">
                <a:solidFill>
                  <a:srgbClr val="000000"/>
                </a:solidFill>
                <a:latin typeface="DM Sans Bold"/>
              </a:rPr>
              <a:t>Diagram Class</a:t>
            </a:r>
          </a:p>
        </p:txBody>
      </p:sp>
      <p:sp>
        <p:nvSpPr>
          <p:cNvPr id="4" name="TextBox 4"/>
          <p:cNvSpPr txBox="1"/>
          <p:nvPr/>
        </p:nvSpPr>
        <p:spPr>
          <a:xfrm>
            <a:off x="450092" y="2775048"/>
            <a:ext cx="7017508" cy="5948039"/>
          </a:xfrm>
          <a:prstGeom prst="rect">
            <a:avLst/>
          </a:prstGeom>
        </p:spPr>
        <p:txBody>
          <a:bodyPr wrap="square" lIns="0" tIns="0" rIns="0" bIns="0" rtlCol="0" anchor="t">
            <a:spAutoFit/>
          </a:bodyPr>
          <a:lstStyle/>
          <a:p>
            <a:pPr>
              <a:lnSpc>
                <a:spcPts val="3104"/>
              </a:lnSpc>
            </a:pPr>
            <a:r>
              <a:rPr lang="en-US" sz="2299" spc="137" dirty="0" err="1">
                <a:solidFill>
                  <a:srgbClr val="000000"/>
                </a:solidFill>
                <a:latin typeface="DM Sans"/>
              </a:rPr>
              <a:t>Fungsi</a:t>
            </a:r>
            <a:r>
              <a:rPr lang="en-US" sz="2299" spc="137" dirty="0">
                <a:solidFill>
                  <a:srgbClr val="000000"/>
                </a:solidFill>
                <a:latin typeface="DM Sans"/>
              </a:rPr>
              <a:t> </a:t>
            </a:r>
            <a:r>
              <a:rPr lang="en-US" sz="2299" spc="137" dirty="0" err="1">
                <a:solidFill>
                  <a:srgbClr val="000000"/>
                </a:solidFill>
                <a:latin typeface="DM Sans"/>
              </a:rPr>
              <a:t>utama</a:t>
            </a:r>
            <a:r>
              <a:rPr lang="en-US" sz="2299" spc="137" dirty="0">
                <a:solidFill>
                  <a:srgbClr val="000000"/>
                </a:solidFill>
                <a:latin typeface="DM Sans"/>
              </a:rPr>
              <a:t> </a:t>
            </a:r>
            <a:r>
              <a:rPr lang="en-US" sz="2299" spc="137" dirty="0" err="1">
                <a:solidFill>
                  <a:srgbClr val="000000"/>
                </a:solidFill>
                <a:latin typeface="DM Sans"/>
              </a:rPr>
              <a:t>dari</a:t>
            </a:r>
            <a:r>
              <a:rPr lang="en-US" sz="2299" spc="137" dirty="0">
                <a:solidFill>
                  <a:srgbClr val="000000"/>
                </a:solidFill>
                <a:latin typeface="DM Sans"/>
              </a:rPr>
              <a:t> class diagram </a:t>
            </a:r>
            <a:r>
              <a:rPr lang="en-US" sz="2299" spc="137" dirty="0" err="1">
                <a:solidFill>
                  <a:srgbClr val="000000"/>
                </a:solidFill>
                <a:latin typeface="DM Sans"/>
              </a:rPr>
              <a:t>adalah</a:t>
            </a:r>
            <a:r>
              <a:rPr lang="en-US" sz="2299" spc="137" dirty="0">
                <a:solidFill>
                  <a:srgbClr val="000000"/>
                </a:solidFill>
                <a:latin typeface="DM Sans"/>
              </a:rPr>
              <a:t> </a:t>
            </a:r>
            <a:r>
              <a:rPr lang="en-US" sz="2299" spc="137" dirty="0" err="1">
                <a:solidFill>
                  <a:srgbClr val="000000"/>
                </a:solidFill>
                <a:latin typeface="DM Sans"/>
              </a:rPr>
              <a:t>menggambarkan</a:t>
            </a:r>
            <a:r>
              <a:rPr lang="en-US" sz="2299" spc="137" dirty="0">
                <a:solidFill>
                  <a:srgbClr val="000000"/>
                </a:solidFill>
                <a:latin typeface="DM Sans"/>
              </a:rPr>
              <a:t> </a:t>
            </a:r>
            <a:r>
              <a:rPr lang="en-US" sz="2299" spc="137" dirty="0" err="1">
                <a:solidFill>
                  <a:srgbClr val="000000"/>
                </a:solidFill>
                <a:latin typeface="DM Sans Bold"/>
              </a:rPr>
              <a:t>struktur</a:t>
            </a:r>
            <a:r>
              <a:rPr lang="en-US" sz="2299" spc="137" dirty="0">
                <a:solidFill>
                  <a:srgbClr val="000000"/>
                </a:solidFill>
                <a:latin typeface="DM Sans"/>
              </a:rPr>
              <a:t> </a:t>
            </a:r>
            <a:r>
              <a:rPr lang="en-US" sz="2299" spc="137" dirty="0" err="1">
                <a:solidFill>
                  <a:srgbClr val="000000"/>
                </a:solidFill>
                <a:latin typeface="DM Sans"/>
              </a:rPr>
              <a:t>sebuah</a:t>
            </a:r>
            <a:r>
              <a:rPr lang="en-US" sz="2299" spc="137" dirty="0">
                <a:solidFill>
                  <a:srgbClr val="000000"/>
                </a:solidFill>
                <a:latin typeface="DM Sans"/>
              </a:rPr>
              <a:t> </a:t>
            </a:r>
            <a:r>
              <a:rPr lang="en-US" sz="2299" spc="137" dirty="0" err="1">
                <a:solidFill>
                  <a:srgbClr val="000000"/>
                </a:solidFill>
                <a:latin typeface="DM Sans"/>
              </a:rPr>
              <a:t>sistem</a:t>
            </a:r>
            <a:r>
              <a:rPr lang="en-US" sz="2299" spc="137" dirty="0">
                <a:solidFill>
                  <a:srgbClr val="000000"/>
                </a:solidFill>
                <a:latin typeface="DM Sans"/>
              </a:rPr>
              <a:t> </a:t>
            </a:r>
            <a:r>
              <a:rPr lang="en-US" sz="2299" spc="137" dirty="0" err="1">
                <a:solidFill>
                  <a:srgbClr val="000000"/>
                </a:solidFill>
                <a:latin typeface="DM Sans"/>
              </a:rPr>
              <a:t>pemrograman</a:t>
            </a:r>
            <a:r>
              <a:rPr lang="en-US" sz="2299" spc="137" dirty="0">
                <a:solidFill>
                  <a:srgbClr val="000000"/>
                </a:solidFill>
                <a:latin typeface="DM Sans"/>
              </a:rPr>
              <a:t>. </a:t>
            </a:r>
            <a:r>
              <a:rPr lang="en-US" sz="2299" spc="137" dirty="0" err="1">
                <a:solidFill>
                  <a:srgbClr val="000000"/>
                </a:solidFill>
                <a:latin typeface="DM Sans"/>
              </a:rPr>
              <a:t>Meski</a:t>
            </a:r>
            <a:r>
              <a:rPr lang="en-US" sz="2299" spc="137" dirty="0">
                <a:solidFill>
                  <a:srgbClr val="000000"/>
                </a:solidFill>
                <a:latin typeface="DM Sans"/>
              </a:rPr>
              <a:t> </a:t>
            </a:r>
            <a:r>
              <a:rPr lang="en-US" sz="2299" spc="137" dirty="0" err="1">
                <a:solidFill>
                  <a:srgbClr val="000000"/>
                </a:solidFill>
                <a:latin typeface="DM Sans"/>
              </a:rPr>
              <a:t>demikian</a:t>
            </a:r>
            <a:r>
              <a:rPr lang="en-US" sz="2299" spc="137" dirty="0">
                <a:solidFill>
                  <a:srgbClr val="000000"/>
                </a:solidFill>
                <a:latin typeface="DM Sans"/>
              </a:rPr>
              <a:t>, </a:t>
            </a:r>
            <a:r>
              <a:rPr lang="en-US" sz="2299" spc="137" dirty="0" err="1">
                <a:solidFill>
                  <a:srgbClr val="000000"/>
                </a:solidFill>
                <a:latin typeface="DM Sans"/>
              </a:rPr>
              <a:t>terdapat</a:t>
            </a:r>
            <a:r>
              <a:rPr lang="en-US" sz="2299" spc="137" dirty="0">
                <a:solidFill>
                  <a:srgbClr val="000000"/>
                </a:solidFill>
                <a:latin typeface="DM Sans"/>
              </a:rPr>
              <a:t> </a:t>
            </a:r>
            <a:r>
              <a:rPr lang="en-US" sz="2299" spc="137" dirty="0" err="1">
                <a:solidFill>
                  <a:srgbClr val="000000"/>
                </a:solidFill>
                <a:latin typeface="DM Sans"/>
              </a:rPr>
              <a:t>beberapa</a:t>
            </a:r>
            <a:r>
              <a:rPr lang="en-US" sz="2299" spc="137" dirty="0">
                <a:solidFill>
                  <a:srgbClr val="000000"/>
                </a:solidFill>
                <a:latin typeface="DM Sans"/>
              </a:rPr>
              <a:t> </a:t>
            </a:r>
            <a:r>
              <a:rPr lang="en-US" sz="2299" spc="137" dirty="0" err="1">
                <a:solidFill>
                  <a:srgbClr val="000000"/>
                </a:solidFill>
                <a:latin typeface="DM Sans"/>
              </a:rPr>
              <a:t>fungsi</a:t>
            </a:r>
            <a:r>
              <a:rPr lang="en-US" sz="2299" spc="137" dirty="0">
                <a:solidFill>
                  <a:srgbClr val="000000"/>
                </a:solidFill>
                <a:latin typeface="DM Sans"/>
              </a:rPr>
              <a:t> </a:t>
            </a:r>
            <a:r>
              <a:rPr lang="en-US" sz="2299" spc="137" dirty="0" err="1">
                <a:solidFill>
                  <a:srgbClr val="000000"/>
                </a:solidFill>
                <a:latin typeface="DM Sans"/>
              </a:rPr>
              <a:t>lainnya</a:t>
            </a:r>
            <a:r>
              <a:rPr lang="en-US" sz="2299" spc="137" dirty="0">
                <a:solidFill>
                  <a:srgbClr val="000000"/>
                </a:solidFill>
                <a:latin typeface="DM Sans"/>
              </a:rPr>
              <a:t> </a:t>
            </a:r>
            <a:r>
              <a:rPr lang="en-US" sz="2299" spc="137" dirty="0" err="1">
                <a:solidFill>
                  <a:srgbClr val="000000"/>
                </a:solidFill>
                <a:latin typeface="DM Sans"/>
              </a:rPr>
              <a:t>dari</a:t>
            </a:r>
            <a:r>
              <a:rPr lang="en-US" sz="2299" spc="137" dirty="0">
                <a:solidFill>
                  <a:srgbClr val="000000"/>
                </a:solidFill>
                <a:latin typeface="DM Sans"/>
              </a:rPr>
              <a:t> class diagram. </a:t>
            </a:r>
            <a:r>
              <a:rPr lang="en-US" sz="2299" spc="137" dirty="0" err="1">
                <a:solidFill>
                  <a:srgbClr val="000000"/>
                </a:solidFill>
                <a:latin typeface="DM Sans"/>
              </a:rPr>
              <a:t>Menunjukkan</a:t>
            </a:r>
            <a:r>
              <a:rPr lang="en-US" sz="2299" spc="137" dirty="0">
                <a:solidFill>
                  <a:srgbClr val="000000"/>
                </a:solidFill>
                <a:latin typeface="DM Sans"/>
              </a:rPr>
              <a:t> </a:t>
            </a:r>
            <a:r>
              <a:rPr lang="en-US" sz="2299" spc="137" dirty="0" err="1">
                <a:solidFill>
                  <a:srgbClr val="000000"/>
                </a:solidFill>
                <a:latin typeface="DM Sans"/>
              </a:rPr>
              <a:t>struktur</a:t>
            </a:r>
            <a:r>
              <a:rPr lang="en-US" sz="2299" spc="137" dirty="0">
                <a:solidFill>
                  <a:srgbClr val="000000"/>
                </a:solidFill>
                <a:latin typeface="DM Sans"/>
              </a:rPr>
              <a:t> statis </a:t>
            </a:r>
            <a:r>
              <a:rPr lang="en-US" sz="2299" spc="137" dirty="0" err="1">
                <a:solidFill>
                  <a:srgbClr val="000000"/>
                </a:solidFill>
                <a:latin typeface="DM Sans"/>
              </a:rPr>
              <a:t>pengklasifikasi</a:t>
            </a:r>
            <a:r>
              <a:rPr lang="en-US" sz="2299" spc="137" dirty="0">
                <a:solidFill>
                  <a:srgbClr val="000000"/>
                </a:solidFill>
                <a:latin typeface="DM Sans"/>
              </a:rPr>
              <a:t> </a:t>
            </a:r>
            <a:r>
              <a:rPr lang="en-US" sz="2299" spc="137" dirty="0" err="1">
                <a:solidFill>
                  <a:srgbClr val="000000"/>
                </a:solidFill>
                <a:latin typeface="DM Sans"/>
              </a:rPr>
              <a:t>dalam</a:t>
            </a:r>
            <a:r>
              <a:rPr lang="en-US" sz="2299" spc="137" dirty="0">
                <a:solidFill>
                  <a:srgbClr val="000000"/>
                </a:solidFill>
                <a:latin typeface="DM Sans"/>
              </a:rPr>
              <a:t> </a:t>
            </a:r>
            <a:r>
              <a:rPr lang="en-US" sz="2299" spc="137" dirty="0" err="1">
                <a:solidFill>
                  <a:srgbClr val="000000"/>
                </a:solidFill>
                <a:latin typeface="DM Sans"/>
              </a:rPr>
              <a:t>suatu</a:t>
            </a:r>
            <a:r>
              <a:rPr lang="en-US" sz="2299" spc="137" dirty="0">
                <a:solidFill>
                  <a:srgbClr val="000000"/>
                </a:solidFill>
                <a:latin typeface="DM Sans"/>
              </a:rPr>
              <a:t> </a:t>
            </a:r>
            <a:r>
              <a:rPr lang="en-US" sz="2299" spc="137" dirty="0" err="1">
                <a:solidFill>
                  <a:srgbClr val="000000"/>
                </a:solidFill>
                <a:latin typeface="DM Sans"/>
              </a:rPr>
              <a:t>sistem</a:t>
            </a:r>
            <a:r>
              <a:rPr lang="en-US" sz="2299" spc="137" dirty="0">
                <a:solidFill>
                  <a:srgbClr val="000000"/>
                </a:solidFill>
                <a:latin typeface="DM Sans"/>
              </a:rPr>
              <a:t>. </a:t>
            </a:r>
            <a:r>
              <a:rPr lang="en-US" sz="2299" spc="137" dirty="0" err="1">
                <a:solidFill>
                  <a:srgbClr val="000000"/>
                </a:solidFill>
                <a:latin typeface="DM Sans"/>
              </a:rPr>
              <a:t>Memberikan</a:t>
            </a:r>
            <a:r>
              <a:rPr lang="en-US" sz="2299" spc="137" dirty="0">
                <a:solidFill>
                  <a:srgbClr val="000000"/>
                </a:solidFill>
                <a:latin typeface="DM Sans"/>
              </a:rPr>
              <a:t> </a:t>
            </a:r>
            <a:r>
              <a:rPr lang="en-US" sz="2299" spc="137" dirty="0" err="1">
                <a:solidFill>
                  <a:srgbClr val="000000"/>
                </a:solidFill>
                <a:latin typeface="DM Sans Bold"/>
              </a:rPr>
              <a:t>notasi</a:t>
            </a:r>
            <a:r>
              <a:rPr lang="en-US" sz="2299" spc="137" dirty="0">
                <a:solidFill>
                  <a:srgbClr val="000000"/>
                </a:solidFill>
                <a:latin typeface="DM Sans Bold"/>
              </a:rPr>
              <a:t> </a:t>
            </a:r>
            <a:r>
              <a:rPr lang="en-US" sz="2299" spc="137" dirty="0" err="1">
                <a:solidFill>
                  <a:srgbClr val="000000"/>
                </a:solidFill>
                <a:latin typeface="DM Sans Bold"/>
              </a:rPr>
              <a:t>dasar</a:t>
            </a:r>
            <a:r>
              <a:rPr lang="en-US" sz="2299" spc="137" dirty="0">
                <a:solidFill>
                  <a:srgbClr val="000000"/>
                </a:solidFill>
                <a:latin typeface="DM Sans Bold"/>
              </a:rPr>
              <a:t> </a:t>
            </a:r>
            <a:r>
              <a:rPr lang="en-US" sz="2299" spc="137" dirty="0" err="1">
                <a:solidFill>
                  <a:srgbClr val="000000"/>
                </a:solidFill>
                <a:latin typeface="DM Sans"/>
              </a:rPr>
              <a:t>untuk</a:t>
            </a:r>
            <a:r>
              <a:rPr lang="en-US" sz="2299" spc="137" dirty="0">
                <a:solidFill>
                  <a:srgbClr val="000000"/>
                </a:solidFill>
                <a:latin typeface="DM Sans"/>
              </a:rPr>
              <a:t> diagram </a:t>
            </a:r>
            <a:r>
              <a:rPr lang="en-US" sz="2299" spc="137" dirty="0" err="1">
                <a:solidFill>
                  <a:srgbClr val="000000"/>
                </a:solidFill>
                <a:latin typeface="DM Sans"/>
              </a:rPr>
              <a:t>struktur</a:t>
            </a:r>
            <a:r>
              <a:rPr lang="en-US" sz="2299" spc="137" dirty="0">
                <a:solidFill>
                  <a:srgbClr val="000000"/>
                </a:solidFill>
                <a:latin typeface="DM Sans"/>
              </a:rPr>
              <a:t> lain yang </a:t>
            </a:r>
            <a:r>
              <a:rPr lang="en-US" sz="2299" spc="137" dirty="0" err="1">
                <a:solidFill>
                  <a:srgbClr val="000000"/>
                </a:solidFill>
                <a:latin typeface="DM Sans"/>
              </a:rPr>
              <a:t>ditentukan</a:t>
            </a:r>
            <a:r>
              <a:rPr lang="en-US" sz="2299" spc="137" dirty="0">
                <a:solidFill>
                  <a:srgbClr val="000000"/>
                </a:solidFill>
                <a:latin typeface="DM Sans"/>
              </a:rPr>
              <a:t> oleh UML. </a:t>
            </a:r>
          </a:p>
          <a:p>
            <a:pPr>
              <a:lnSpc>
                <a:spcPts val="3104"/>
              </a:lnSpc>
            </a:pPr>
            <a:endParaRPr lang="en-US" sz="2299" spc="137" dirty="0">
              <a:solidFill>
                <a:srgbClr val="000000"/>
              </a:solidFill>
              <a:latin typeface="DM Sans"/>
            </a:endParaRPr>
          </a:p>
          <a:p>
            <a:pPr>
              <a:lnSpc>
                <a:spcPts val="3104"/>
              </a:lnSpc>
            </a:pPr>
            <a:r>
              <a:rPr lang="en-US" sz="2299" spc="137" dirty="0">
                <a:solidFill>
                  <a:srgbClr val="000000"/>
                </a:solidFill>
                <a:latin typeface="DM Sans"/>
              </a:rPr>
              <a:t>Gambar </a:t>
            </a:r>
            <a:r>
              <a:rPr lang="en-US" sz="2299" spc="137" dirty="0" err="1">
                <a:solidFill>
                  <a:srgbClr val="000000"/>
                </a:solidFill>
                <a:latin typeface="DM Sans"/>
              </a:rPr>
              <a:t>tersebut</a:t>
            </a:r>
            <a:r>
              <a:rPr lang="en-US" sz="2299" spc="137" dirty="0">
                <a:solidFill>
                  <a:srgbClr val="000000"/>
                </a:solidFill>
                <a:latin typeface="DM Sans"/>
              </a:rPr>
              <a:t> </a:t>
            </a:r>
            <a:r>
              <a:rPr lang="en-US" sz="2299" spc="137" dirty="0" err="1">
                <a:solidFill>
                  <a:srgbClr val="000000"/>
                </a:solidFill>
                <a:latin typeface="DM Sans"/>
              </a:rPr>
              <a:t>menggambarkan</a:t>
            </a:r>
            <a:r>
              <a:rPr lang="en-US" sz="2299" spc="137" dirty="0">
                <a:solidFill>
                  <a:srgbClr val="000000"/>
                </a:solidFill>
                <a:latin typeface="DM Sans"/>
              </a:rPr>
              <a:t> Class diagram </a:t>
            </a:r>
            <a:r>
              <a:rPr lang="en-US" sz="2299" spc="137" dirty="0" err="1">
                <a:solidFill>
                  <a:srgbClr val="000000"/>
                </a:solidFill>
                <a:latin typeface="DM Sans"/>
              </a:rPr>
              <a:t>menggambarkan</a:t>
            </a:r>
            <a:r>
              <a:rPr lang="en-US" sz="2299" spc="137" dirty="0">
                <a:solidFill>
                  <a:srgbClr val="000000"/>
                </a:solidFill>
                <a:latin typeface="DM Sans"/>
              </a:rPr>
              <a:t> </a:t>
            </a:r>
            <a:r>
              <a:rPr lang="en-US" sz="2299" spc="137" dirty="0" err="1">
                <a:solidFill>
                  <a:srgbClr val="000000"/>
                </a:solidFill>
                <a:latin typeface="DM Sans"/>
              </a:rPr>
              <a:t>struktur</a:t>
            </a:r>
            <a:r>
              <a:rPr lang="en-US" sz="2299" spc="137" dirty="0">
                <a:solidFill>
                  <a:srgbClr val="000000"/>
                </a:solidFill>
                <a:latin typeface="DM Sans"/>
              </a:rPr>
              <a:t> statis class </a:t>
            </a:r>
            <a:r>
              <a:rPr lang="en-US" sz="2299" spc="137" dirty="0" err="1">
                <a:solidFill>
                  <a:srgbClr val="000000"/>
                </a:solidFill>
                <a:latin typeface="DM Sans"/>
              </a:rPr>
              <a:t>didalam</a:t>
            </a:r>
            <a:r>
              <a:rPr lang="en-US" sz="2299" spc="137" dirty="0">
                <a:solidFill>
                  <a:srgbClr val="000000"/>
                </a:solidFill>
                <a:latin typeface="DM Sans"/>
              </a:rPr>
              <a:t> </a:t>
            </a:r>
            <a:r>
              <a:rPr lang="en-US" sz="2299" spc="137" dirty="0" err="1">
                <a:solidFill>
                  <a:srgbClr val="000000"/>
                </a:solidFill>
                <a:latin typeface="DM Sans"/>
              </a:rPr>
              <a:t>sistem</a:t>
            </a:r>
            <a:r>
              <a:rPr lang="en-US" sz="2299" spc="137" dirty="0">
                <a:solidFill>
                  <a:srgbClr val="000000"/>
                </a:solidFill>
                <a:latin typeface="DM Sans"/>
              </a:rPr>
              <a:t>. Class </a:t>
            </a:r>
            <a:r>
              <a:rPr lang="en-US" sz="2299" spc="137" dirty="0" err="1">
                <a:solidFill>
                  <a:srgbClr val="000000"/>
                </a:solidFill>
                <a:latin typeface="DM Sans"/>
              </a:rPr>
              <a:t>merepresentasikan</a:t>
            </a:r>
            <a:r>
              <a:rPr lang="en-US" sz="2299" spc="137" dirty="0">
                <a:solidFill>
                  <a:srgbClr val="000000"/>
                </a:solidFill>
                <a:latin typeface="DM Sans"/>
              </a:rPr>
              <a:t> </a:t>
            </a:r>
            <a:r>
              <a:rPr lang="en-US" sz="2299" spc="137" dirty="0" err="1">
                <a:solidFill>
                  <a:srgbClr val="000000"/>
                </a:solidFill>
                <a:latin typeface="DM Sans"/>
              </a:rPr>
              <a:t>sesuatu</a:t>
            </a:r>
            <a:r>
              <a:rPr lang="en-US" sz="2299" spc="137" dirty="0">
                <a:solidFill>
                  <a:srgbClr val="000000"/>
                </a:solidFill>
                <a:latin typeface="DM Sans"/>
              </a:rPr>
              <a:t> yang </a:t>
            </a:r>
            <a:r>
              <a:rPr lang="en-US" sz="2299" spc="137" dirty="0" err="1">
                <a:solidFill>
                  <a:srgbClr val="000000"/>
                </a:solidFill>
                <a:latin typeface="DM Sans"/>
              </a:rPr>
              <a:t>ditangani</a:t>
            </a:r>
            <a:r>
              <a:rPr lang="en-US" sz="2299" spc="137" dirty="0">
                <a:solidFill>
                  <a:srgbClr val="000000"/>
                </a:solidFill>
                <a:latin typeface="DM Sans"/>
              </a:rPr>
              <a:t> oleh </a:t>
            </a:r>
            <a:r>
              <a:rPr lang="en-US" sz="2299" spc="137" dirty="0" err="1">
                <a:solidFill>
                  <a:srgbClr val="000000"/>
                </a:solidFill>
                <a:latin typeface="DM Sans"/>
              </a:rPr>
              <a:t>sistem</a:t>
            </a:r>
            <a:r>
              <a:rPr lang="en-US" sz="2299" spc="137" dirty="0">
                <a:solidFill>
                  <a:srgbClr val="000000"/>
                </a:solidFill>
                <a:latin typeface="DM Sans"/>
              </a:rPr>
              <a:t>.</a:t>
            </a:r>
          </a:p>
          <a:p>
            <a:pPr>
              <a:lnSpc>
                <a:spcPts val="3104"/>
              </a:lnSpc>
            </a:pPr>
            <a:endParaRPr lang="en-US" sz="2299" spc="137" dirty="0">
              <a:solidFill>
                <a:srgbClr val="000000"/>
              </a:solidFill>
              <a:latin typeface="DM Sans"/>
            </a:endParaRPr>
          </a:p>
          <a:p>
            <a:pPr marL="0" lvl="0" indent="0">
              <a:lnSpc>
                <a:spcPts val="3104"/>
              </a:lnSpc>
              <a:spcBef>
                <a:spcPct val="0"/>
              </a:spcBef>
            </a:pPr>
            <a:endParaRPr lang="en-US" sz="2299" spc="137" dirty="0">
              <a:solidFill>
                <a:srgbClr val="000000"/>
              </a:solidFill>
              <a:latin typeface="DM Sans"/>
            </a:endParaRPr>
          </a:p>
        </p:txBody>
      </p:sp>
      <p:sp>
        <p:nvSpPr>
          <p:cNvPr id="5" name="Freeform 5"/>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269963" y="-948298"/>
            <a:ext cx="2597326" cy="2796583"/>
          </a:xfrm>
          <a:custGeom>
            <a:avLst/>
            <a:gdLst/>
            <a:ahLst/>
            <a:cxnLst/>
            <a:rect l="l" t="t" r="r" b="b"/>
            <a:pathLst>
              <a:path w="2597326" h="2796583">
                <a:moveTo>
                  <a:pt x="0" y="0"/>
                </a:moveTo>
                <a:lnTo>
                  <a:pt x="2597326" y="0"/>
                </a:lnTo>
                <a:lnTo>
                  <a:pt x="2597326" y="2796582"/>
                </a:lnTo>
                <a:lnTo>
                  <a:pt x="0" y="279658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7884754" y="1219553"/>
            <a:ext cx="9757964" cy="7847894"/>
          </a:xfrm>
          <a:custGeom>
            <a:avLst/>
            <a:gdLst/>
            <a:ahLst/>
            <a:cxnLst/>
            <a:rect l="l" t="t" r="r" b="b"/>
            <a:pathLst>
              <a:path w="9757964" h="7847894">
                <a:moveTo>
                  <a:pt x="0" y="0"/>
                </a:moveTo>
                <a:lnTo>
                  <a:pt x="9757963" y="0"/>
                </a:lnTo>
                <a:lnTo>
                  <a:pt x="9757963" y="7847894"/>
                </a:lnTo>
                <a:lnTo>
                  <a:pt x="0" y="7847894"/>
                </a:lnTo>
                <a:lnTo>
                  <a:pt x="0" y="0"/>
                </a:lnTo>
                <a:close/>
              </a:path>
            </a:pathLst>
          </a:custGeom>
          <a:blipFill>
            <a:blip r:embed="rId11"/>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380988" y="857947"/>
            <a:ext cx="7848753" cy="1939426"/>
          </a:xfrm>
          <a:prstGeom prst="rect">
            <a:avLst/>
          </a:prstGeom>
        </p:spPr>
        <p:txBody>
          <a:bodyPr lIns="0" tIns="0" rIns="0" bIns="0" rtlCol="0" anchor="t">
            <a:spAutoFit/>
          </a:bodyPr>
          <a:lstStyle/>
          <a:p>
            <a:pPr>
              <a:lnSpc>
                <a:spcPts val="7469"/>
              </a:lnSpc>
            </a:pPr>
            <a:r>
              <a:rPr lang="en-US" sz="7700" dirty="0">
                <a:solidFill>
                  <a:srgbClr val="000000"/>
                </a:solidFill>
                <a:latin typeface="DM Sans Bold"/>
              </a:rPr>
              <a:t>RANCANGAN ANTARMUKA</a:t>
            </a:r>
          </a:p>
        </p:txBody>
      </p:sp>
      <p:sp>
        <p:nvSpPr>
          <p:cNvPr id="6" name="TextBox 6"/>
          <p:cNvSpPr txBox="1"/>
          <p:nvPr/>
        </p:nvSpPr>
        <p:spPr>
          <a:xfrm>
            <a:off x="8380988" y="3285172"/>
            <a:ext cx="9042101" cy="5246370"/>
          </a:xfrm>
          <a:prstGeom prst="rect">
            <a:avLst/>
          </a:prstGeom>
        </p:spPr>
        <p:txBody>
          <a:bodyPr lIns="0" tIns="0" rIns="0" bIns="0" rtlCol="0" anchor="t">
            <a:spAutoFit/>
          </a:bodyPr>
          <a:lstStyle/>
          <a:p>
            <a:pPr>
              <a:lnSpc>
                <a:spcPts val="3509"/>
              </a:lnSpc>
            </a:pPr>
            <a:r>
              <a:rPr lang="en-US" sz="2599" spc="155">
                <a:solidFill>
                  <a:srgbClr val="000000"/>
                </a:solidFill>
                <a:latin typeface="DM Sans"/>
              </a:rPr>
              <a:t>Aplikasi ini adalah aplikasi konsol sederhana yang beroperasi melalui terminal atau command prompt. Oleh karena itu, tidak ada antarmuka pengguna grafis (UI) yang tradisional seperti yang kita temui pada aplikasi desktop atau web. Sebagai gantinya, interaksi dengan pengguna dilakukan melalui baris perintah dan tampilan teks di konsol.</a:t>
            </a:r>
          </a:p>
          <a:p>
            <a:pPr>
              <a:lnSpc>
                <a:spcPts val="3509"/>
              </a:lnSpc>
            </a:pPr>
            <a:endParaRPr lang="en-US" sz="2599" spc="155">
              <a:solidFill>
                <a:srgbClr val="000000"/>
              </a:solidFill>
              <a:latin typeface="DM Sans"/>
            </a:endParaRPr>
          </a:p>
          <a:p>
            <a:pPr>
              <a:lnSpc>
                <a:spcPts val="3509"/>
              </a:lnSpc>
            </a:pPr>
            <a:r>
              <a:rPr lang="en-US" sz="2599" spc="155">
                <a:solidFill>
                  <a:srgbClr val="000000"/>
                </a:solidFill>
                <a:latin typeface="DM Sans"/>
              </a:rPr>
              <a:t>Berikut adalah gambaran singkat rancangan tampilan teks untuk setiap fitur:</a:t>
            </a:r>
          </a:p>
          <a:p>
            <a:pPr>
              <a:lnSpc>
                <a:spcPts val="3509"/>
              </a:lnSpc>
            </a:pPr>
            <a:endParaRPr lang="en-US" sz="2599" spc="155">
              <a:solidFill>
                <a:srgbClr val="000000"/>
              </a:solidFill>
              <a:latin typeface="DM Sans"/>
            </a:endParaRPr>
          </a:p>
          <a:p>
            <a:pPr marL="0" lvl="0" indent="0">
              <a:lnSpc>
                <a:spcPts val="3509"/>
              </a:lnSpc>
              <a:spcBef>
                <a:spcPct val="0"/>
              </a:spcBef>
            </a:pPr>
            <a:endParaRPr lang="en-US" sz="2599" spc="155">
              <a:solidFill>
                <a:srgbClr val="000000"/>
              </a:solidFill>
              <a:latin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2283" y="1172706"/>
            <a:ext cx="7214660" cy="2760197"/>
          </a:xfrm>
          <a:custGeom>
            <a:avLst/>
            <a:gdLst/>
            <a:ahLst/>
            <a:cxnLst/>
            <a:rect l="l" t="t" r="r" b="b"/>
            <a:pathLst>
              <a:path w="7214660" h="2760197">
                <a:moveTo>
                  <a:pt x="0" y="0"/>
                </a:moveTo>
                <a:lnTo>
                  <a:pt x="7214660" y="0"/>
                </a:lnTo>
                <a:lnTo>
                  <a:pt x="7214660" y="2760197"/>
                </a:lnTo>
                <a:lnTo>
                  <a:pt x="0" y="2760197"/>
                </a:lnTo>
                <a:lnTo>
                  <a:pt x="0" y="0"/>
                </a:lnTo>
                <a:close/>
              </a:path>
            </a:pathLst>
          </a:custGeom>
          <a:blipFill>
            <a:blip r:embed="rId5"/>
            <a:stretch>
              <a:fillRect/>
            </a:stretch>
          </a:blipFill>
        </p:spPr>
      </p:sp>
      <p:sp>
        <p:nvSpPr>
          <p:cNvPr id="8" name="Freeform 8"/>
          <p:cNvSpPr/>
          <p:nvPr/>
        </p:nvSpPr>
        <p:spPr>
          <a:xfrm>
            <a:off x="185353" y="6789808"/>
            <a:ext cx="7111590" cy="2664342"/>
          </a:xfrm>
          <a:custGeom>
            <a:avLst/>
            <a:gdLst/>
            <a:ahLst/>
            <a:cxnLst/>
            <a:rect l="l" t="t" r="r" b="b"/>
            <a:pathLst>
              <a:path w="7111590" h="2664342">
                <a:moveTo>
                  <a:pt x="0" y="0"/>
                </a:moveTo>
                <a:lnTo>
                  <a:pt x="7111590" y="0"/>
                </a:lnTo>
                <a:lnTo>
                  <a:pt x="7111590" y="2664342"/>
                </a:lnTo>
                <a:lnTo>
                  <a:pt x="0" y="2664342"/>
                </a:lnTo>
                <a:lnTo>
                  <a:pt x="0" y="0"/>
                </a:lnTo>
                <a:close/>
              </a:path>
            </a:pathLst>
          </a:custGeom>
          <a:blipFill>
            <a:blip r:embed="rId6"/>
            <a:stretch>
              <a:fillRect/>
            </a:stretch>
          </a:blipFill>
        </p:spPr>
      </p:sp>
      <p:sp>
        <p:nvSpPr>
          <p:cNvPr id="9" name="Freeform 9"/>
          <p:cNvSpPr/>
          <p:nvPr/>
        </p:nvSpPr>
        <p:spPr>
          <a:xfrm>
            <a:off x="11444985" y="1172706"/>
            <a:ext cx="6547640" cy="1870817"/>
          </a:xfrm>
          <a:custGeom>
            <a:avLst/>
            <a:gdLst/>
            <a:ahLst/>
            <a:cxnLst/>
            <a:rect l="l" t="t" r="r" b="b"/>
            <a:pathLst>
              <a:path w="6547640" h="1870817">
                <a:moveTo>
                  <a:pt x="0" y="0"/>
                </a:moveTo>
                <a:lnTo>
                  <a:pt x="6547640" y="0"/>
                </a:lnTo>
                <a:lnTo>
                  <a:pt x="6547640" y="1870818"/>
                </a:lnTo>
                <a:lnTo>
                  <a:pt x="0" y="1870818"/>
                </a:lnTo>
                <a:lnTo>
                  <a:pt x="0" y="0"/>
                </a:lnTo>
                <a:close/>
              </a:path>
            </a:pathLst>
          </a:custGeom>
          <a:blipFill>
            <a:blip r:embed="rId7"/>
            <a:stretch>
              <a:fillRect r="-21960"/>
            </a:stretch>
          </a:blipFill>
        </p:spPr>
      </p:sp>
      <p:sp>
        <p:nvSpPr>
          <p:cNvPr id="10" name="Freeform 10"/>
          <p:cNvSpPr/>
          <p:nvPr/>
        </p:nvSpPr>
        <p:spPr>
          <a:xfrm>
            <a:off x="11452352" y="6789808"/>
            <a:ext cx="6951994" cy="3074202"/>
          </a:xfrm>
          <a:custGeom>
            <a:avLst/>
            <a:gdLst/>
            <a:ahLst/>
            <a:cxnLst/>
            <a:rect l="l" t="t" r="r" b="b"/>
            <a:pathLst>
              <a:path w="6951994" h="3074202">
                <a:moveTo>
                  <a:pt x="0" y="0"/>
                </a:moveTo>
                <a:lnTo>
                  <a:pt x="6951994" y="0"/>
                </a:lnTo>
                <a:lnTo>
                  <a:pt x="6951994" y="3074202"/>
                </a:lnTo>
                <a:lnTo>
                  <a:pt x="0" y="3074202"/>
                </a:lnTo>
                <a:lnTo>
                  <a:pt x="0" y="0"/>
                </a:lnTo>
                <a:close/>
              </a:path>
            </a:pathLst>
          </a:custGeom>
          <a:blipFill>
            <a:blip r:embed="rId8"/>
            <a:stretch>
              <a:fillRect/>
            </a:stretch>
          </a:blipFill>
        </p:spPr>
      </p:sp>
      <p:sp>
        <p:nvSpPr>
          <p:cNvPr id="11" name="TextBox 11"/>
          <p:cNvSpPr txBox="1"/>
          <p:nvPr/>
        </p:nvSpPr>
        <p:spPr>
          <a:xfrm>
            <a:off x="6745080" y="4404446"/>
            <a:ext cx="4297511" cy="1043306"/>
          </a:xfrm>
          <a:prstGeom prst="rect">
            <a:avLst/>
          </a:prstGeom>
        </p:spPr>
        <p:txBody>
          <a:bodyPr lIns="0" tIns="0" rIns="0" bIns="0" rtlCol="0" anchor="t">
            <a:spAutoFit/>
          </a:bodyPr>
          <a:lstStyle/>
          <a:p>
            <a:pPr marL="0" lvl="1" indent="0" algn="ctr">
              <a:lnSpc>
                <a:spcPts val="7760"/>
              </a:lnSpc>
              <a:spcBef>
                <a:spcPct val="0"/>
              </a:spcBef>
            </a:pPr>
            <a:r>
              <a:rPr lang="en-US" sz="8000">
                <a:solidFill>
                  <a:srgbClr val="000000"/>
                </a:solidFill>
                <a:latin typeface="DM Sans Bold"/>
              </a:rPr>
              <a:t>UI</a:t>
            </a:r>
          </a:p>
        </p:txBody>
      </p:sp>
      <p:sp>
        <p:nvSpPr>
          <p:cNvPr id="12" name="TextBox 12"/>
          <p:cNvSpPr txBox="1"/>
          <p:nvPr/>
        </p:nvSpPr>
        <p:spPr>
          <a:xfrm>
            <a:off x="7362365" y="6150211"/>
            <a:ext cx="3563270" cy="406146"/>
          </a:xfrm>
          <a:prstGeom prst="rect">
            <a:avLst/>
          </a:prstGeom>
        </p:spPr>
        <p:txBody>
          <a:bodyPr lIns="0" tIns="0" rIns="0" bIns="0" rtlCol="0" anchor="t">
            <a:spAutoFit/>
          </a:bodyPr>
          <a:lstStyle/>
          <a:p>
            <a:pPr algn="ctr">
              <a:lnSpc>
                <a:spcPts val="3132"/>
              </a:lnSpc>
            </a:pPr>
            <a:r>
              <a:rPr lang="en-US" sz="2900">
                <a:solidFill>
                  <a:srgbClr val="000000"/>
                </a:solidFill>
                <a:latin typeface="DM Sans"/>
              </a:rPr>
              <a:t>USER INTERFACE</a:t>
            </a:r>
          </a:p>
        </p:txBody>
      </p:sp>
      <p:sp>
        <p:nvSpPr>
          <p:cNvPr id="13" name="TextBox 13"/>
          <p:cNvSpPr txBox="1"/>
          <p:nvPr/>
        </p:nvSpPr>
        <p:spPr>
          <a:xfrm>
            <a:off x="116956" y="-57150"/>
            <a:ext cx="7245408" cy="1699770"/>
          </a:xfrm>
          <a:prstGeom prst="rect">
            <a:avLst/>
          </a:prstGeom>
        </p:spPr>
        <p:txBody>
          <a:bodyPr lIns="0" tIns="0" rIns="0" bIns="0" rtlCol="0" anchor="t">
            <a:spAutoFit/>
          </a:bodyPr>
          <a:lstStyle/>
          <a:p>
            <a:pPr>
              <a:lnSpc>
                <a:spcPts val="3157"/>
              </a:lnSpc>
            </a:pPr>
            <a:r>
              <a:rPr lang="en-US" sz="2118">
                <a:solidFill>
                  <a:srgbClr val="000000"/>
                </a:solidFill>
                <a:latin typeface="DM Sans"/>
              </a:rPr>
              <a:t>Menu Utama:</a:t>
            </a:r>
          </a:p>
          <a:p>
            <a:pPr>
              <a:lnSpc>
                <a:spcPts val="3157"/>
              </a:lnSpc>
            </a:pPr>
            <a:r>
              <a:rPr lang="en-US" sz="2118">
                <a:solidFill>
                  <a:srgbClr val="000000"/>
                </a:solidFill>
                <a:latin typeface="DM Sans"/>
              </a:rPr>
              <a:t>Pengguna disambut dengan menu utama yang menampilkan opsi-opsi yang tersedia.</a:t>
            </a:r>
          </a:p>
          <a:p>
            <a:pPr marL="0" lvl="0" indent="0" algn="l">
              <a:lnSpc>
                <a:spcPts val="4200"/>
              </a:lnSpc>
              <a:spcBef>
                <a:spcPct val="0"/>
              </a:spcBef>
            </a:pPr>
            <a:endParaRPr lang="en-US" sz="2118">
              <a:solidFill>
                <a:srgbClr val="000000"/>
              </a:solidFill>
              <a:latin typeface="DM Sans"/>
            </a:endParaRPr>
          </a:p>
        </p:txBody>
      </p:sp>
      <p:sp>
        <p:nvSpPr>
          <p:cNvPr id="14" name="TextBox 14"/>
          <p:cNvSpPr txBox="1"/>
          <p:nvPr/>
        </p:nvSpPr>
        <p:spPr>
          <a:xfrm>
            <a:off x="133818" y="5557327"/>
            <a:ext cx="6715967" cy="1506189"/>
          </a:xfrm>
          <a:prstGeom prst="rect">
            <a:avLst/>
          </a:prstGeom>
        </p:spPr>
        <p:txBody>
          <a:bodyPr lIns="0" tIns="0" rIns="0" bIns="0" rtlCol="0" anchor="t">
            <a:spAutoFit/>
          </a:bodyPr>
          <a:lstStyle/>
          <a:p>
            <a:pPr>
              <a:lnSpc>
                <a:spcPts val="3032"/>
              </a:lnSpc>
            </a:pPr>
            <a:r>
              <a:rPr lang="en-US" sz="2035">
                <a:solidFill>
                  <a:srgbClr val="000000"/>
                </a:solidFill>
                <a:latin typeface="DM Sans"/>
              </a:rPr>
              <a:t>Saat pengguna memilih opsi "1" untuk input data paket, aplikasi meminta pengguna untuk memasukkan informasi paket satu per satu.</a:t>
            </a:r>
          </a:p>
          <a:p>
            <a:pPr marL="0" lvl="0" indent="0" algn="l">
              <a:lnSpc>
                <a:spcPts val="3032"/>
              </a:lnSpc>
              <a:spcBef>
                <a:spcPct val="0"/>
              </a:spcBef>
            </a:pPr>
            <a:endParaRPr lang="en-US" sz="2035">
              <a:solidFill>
                <a:srgbClr val="000000"/>
              </a:solidFill>
              <a:latin typeface="DM Sans"/>
            </a:endParaRPr>
          </a:p>
        </p:txBody>
      </p:sp>
      <p:sp>
        <p:nvSpPr>
          <p:cNvPr id="15" name="TextBox 15"/>
          <p:cNvSpPr txBox="1"/>
          <p:nvPr/>
        </p:nvSpPr>
        <p:spPr>
          <a:xfrm>
            <a:off x="11292756" y="-44525"/>
            <a:ext cx="6852099" cy="1516500"/>
          </a:xfrm>
          <a:prstGeom prst="rect">
            <a:avLst/>
          </a:prstGeom>
        </p:spPr>
        <p:txBody>
          <a:bodyPr lIns="0" tIns="0" rIns="0" bIns="0" rtlCol="0" anchor="t">
            <a:spAutoFit/>
          </a:bodyPr>
          <a:lstStyle/>
          <a:p>
            <a:pPr>
              <a:lnSpc>
                <a:spcPts val="3000"/>
              </a:lnSpc>
            </a:pPr>
            <a:r>
              <a:rPr lang="en-US" sz="2013">
                <a:solidFill>
                  <a:srgbClr val="000000"/>
                </a:solidFill>
                <a:latin typeface="DM Sans"/>
              </a:rPr>
              <a:t>Saat pengguna memilih opsi "2" untuk cek tarif paket, aplikasi meminta pengguna untuk memasukkan berat barang dan jarak pengiriman.</a:t>
            </a:r>
          </a:p>
          <a:p>
            <a:pPr marL="0" lvl="0" indent="0" algn="l">
              <a:lnSpc>
                <a:spcPts val="3000"/>
              </a:lnSpc>
              <a:spcBef>
                <a:spcPct val="0"/>
              </a:spcBef>
            </a:pPr>
            <a:endParaRPr lang="en-US" sz="2013">
              <a:solidFill>
                <a:srgbClr val="000000"/>
              </a:solidFill>
              <a:latin typeface="DM Sans"/>
            </a:endParaRPr>
          </a:p>
        </p:txBody>
      </p:sp>
      <p:sp>
        <p:nvSpPr>
          <p:cNvPr id="16" name="TextBox 16"/>
          <p:cNvSpPr txBox="1"/>
          <p:nvPr/>
        </p:nvSpPr>
        <p:spPr>
          <a:xfrm>
            <a:off x="11452352" y="5512599"/>
            <a:ext cx="7111590" cy="1550917"/>
          </a:xfrm>
          <a:prstGeom prst="rect">
            <a:avLst/>
          </a:prstGeom>
        </p:spPr>
        <p:txBody>
          <a:bodyPr lIns="0" tIns="0" rIns="0" bIns="0" rtlCol="0" anchor="t">
            <a:spAutoFit/>
          </a:bodyPr>
          <a:lstStyle/>
          <a:p>
            <a:pPr>
              <a:lnSpc>
                <a:spcPts val="3149"/>
              </a:lnSpc>
            </a:pPr>
            <a:r>
              <a:rPr lang="en-US" sz="2113">
                <a:solidFill>
                  <a:srgbClr val="000000"/>
                </a:solidFill>
                <a:latin typeface="DM Sans"/>
              </a:rPr>
              <a:t>Saat pengguna memilih opsi "3" untuk melihat data paket, aplikasi menampilkan informasi paket yang telah dimasukkan sebelumnya.</a:t>
            </a:r>
          </a:p>
          <a:p>
            <a:pPr marL="0" lvl="0" indent="0" algn="l">
              <a:lnSpc>
                <a:spcPts val="3149"/>
              </a:lnSpc>
              <a:spcBef>
                <a:spcPct val="0"/>
              </a:spcBef>
            </a:pPr>
            <a:endParaRPr lang="en-US" sz="2113">
              <a:solidFill>
                <a:srgbClr val="000000"/>
              </a:solidFill>
              <a:latin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sp>
      <p:sp>
        <p:nvSpPr>
          <p:cNvPr id="3" name="Freeform 3"/>
          <p:cNvSpPr/>
          <p:nvPr/>
        </p:nvSpPr>
        <p:spPr>
          <a:xfrm>
            <a:off x="13311752" y="1820230"/>
            <a:ext cx="3032484" cy="6646539"/>
          </a:xfrm>
          <a:custGeom>
            <a:avLst/>
            <a:gdLst/>
            <a:ahLst/>
            <a:cxnLst/>
            <a:rect l="l" t="t" r="r" b="b"/>
            <a:pathLst>
              <a:path w="3032484" h="6646539">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Freeform 5"/>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rot="-5400000">
            <a:off x="12134412" y="9245030"/>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a:off x="744232" y="2063153"/>
            <a:ext cx="8594474" cy="4173674"/>
          </a:xfrm>
          <a:custGeom>
            <a:avLst/>
            <a:gdLst/>
            <a:ahLst/>
            <a:cxnLst/>
            <a:rect l="l" t="t" r="r" b="b"/>
            <a:pathLst>
              <a:path w="8594474" h="4173674">
                <a:moveTo>
                  <a:pt x="0" y="0"/>
                </a:moveTo>
                <a:lnTo>
                  <a:pt x="8594473" y="0"/>
                </a:lnTo>
                <a:lnTo>
                  <a:pt x="8594473" y="4173674"/>
                </a:lnTo>
                <a:lnTo>
                  <a:pt x="0" y="4173674"/>
                </a:lnTo>
                <a:lnTo>
                  <a:pt x="0" y="0"/>
                </a:lnTo>
                <a:close/>
              </a:path>
            </a:pathLst>
          </a:custGeom>
          <a:blipFill>
            <a:blip r:embed="rId17"/>
            <a:stretch>
              <a:fillRect/>
            </a:stretch>
          </a:blipFill>
        </p:spPr>
      </p:sp>
      <p:sp>
        <p:nvSpPr>
          <p:cNvPr id="12" name="Freeform 12"/>
          <p:cNvSpPr/>
          <p:nvPr/>
        </p:nvSpPr>
        <p:spPr>
          <a:xfrm>
            <a:off x="744232" y="7653451"/>
            <a:ext cx="9053669" cy="1240555"/>
          </a:xfrm>
          <a:custGeom>
            <a:avLst/>
            <a:gdLst/>
            <a:ahLst/>
            <a:cxnLst/>
            <a:rect l="l" t="t" r="r" b="b"/>
            <a:pathLst>
              <a:path w="9053669" h="1240555">
                <a:moveTo>
                  <a:pt x="0" y="0"/>
                </a:moveTo>
                <a:lnTo>
                  <a:pt x="9053668" y="0"/>
                </a:lnTo>
                <a:lnTo>
                  <a:pt x="9053668" y="1240556"/>
                </a:lnTo>
                <a:lnTo>
                  <a:pt x="0" y="1240556"/>
                </a:lnTo>
                <a:lnTo>
                  <a:pt x="0" y="0"/>
                </a:lnTo>
                <a:close/>
              </a:path>
            </a:pathLst>
          </a:custGeom>
          <a:blipFill>
            <a:blip r:embed="rId18"/>
            <a:stretch>
              <a:fillRect/>
            </a:stretch>
          </a:blipFill>
        </p:spPr>
      </p:sp>
      <p:sp>
        <p:nvSpPr>
          <p:cNvPr id="13" name="TextBox 13"/>
          <p:cNvSpPr txBox="1"/>
          <p:nvPr/>
        </p:nvSpPr>
        <p:spPr>
          <a:xfrm>
            <a:off x="744232" y="944027"/>
            <a:ext cx="9126188" cy="919101"/>
          </a:xfrm>
          <a:prstGeom prst="rect">
            <a:avLst/>
          </a:prstGeom>
        </p:spPr>
        <p:txBody>
          <a:bodyPr lIns="0" tIns="0" rIns="0" bIns="0" rtlCol="0" anchor="t">
            <a:spAutoFit/>
          </a:bodyPr>
          <a:lstStyle/>
          <a:p>
            <a:pPr>
              <a:lnSpc>
                <a:spcPts val="2406"/>
              </a:lnSpc>
            </a:pPr>
            <a:r>
              <a:rPr lang="en-US" sz="2056">
                <a:solidFill>
                  <a:srgbClr val="000000"/>
                </a:solidFill>
                <a:latin typeface="DM Sans"/>
              </a:rPr>
              <a:t>Dengan adanya fitur ini, pengguna dapat dengan mudah melihat informasi pengiriman pada console dan memiliki salinan nota yang disimpan dalam file untuk referensi atau dokumentasi lebih lanjut.</a:t>
            </a:r>
          </a:p>
        </p:txBody>
      </p:sp>
      <p:sp>
        <p:nvSpPr>
          <p:cNvPr id="14" name="TextBox 14"/>
          <p:cNvSpPr txBox="1"/>
          <p:nvPr/>
        </p:nvSpPr>
        <p:spPr>
          <a:xfrm>
            <a:off x="744232" y="7126180"/>
            <a:ext cx="9126188" cy="615346"/>
          </a:xfrm>
          <a:prstGeom prst="rect">
            <a:avLst/>
          </a:prstGeom>
        </p:spPr>
        <p:txBody>
          <a:bodyPr lIns="0" tIns="0" rIns="0" bIns="0" rtlCol="0" anchor="t">
            <a:spAutoFit/>
          </a:bodyPr>
          <a:lstStyle/>
          <a:p>
            <a:pPr>
              <a:lnSpc>
                <a:spcPts val="2406"/>
              </a:lnSpc>
            </a:pPr>
            <a:r>
              <a:rPr lang="en-US" sz="2056">
                <a:solidFill>
                  <a:srgbClr val="000000"/>
                </a:solidFill>
                <a:latin typeface="DM Sans"/>
              </a:rPr>
              <a:t>Pengguna dapat memilih opsi "4" untuk keluar dari aplikasi.</a:t>
            </a:r>
          </a:p>
          <a:p>
            <a:pPr>
              <a:lnSpc>
                <a:spcPts val="2406"/>
              </a:lnSpc>
            </a:pPr>
            <a:endParaRPr lang="en-US" sz="2056">
              <a:solidFill>
                <a:srgbClr val="000000"/>
              </a:solidFill>
              <a:latin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1081</Words>
  <Application>Microsoft Office PowerPoint</Application>
  <PresentationFormat>Custom</PresentationFormat>
  <Paragraphs>76</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DM Sans</vt:lpstr>
      <vt:lpstr>Calibri</vt:lpstr>
      <vt:lpstr>DM Sans Medium</vt:lpstr>
      <vt:lpstr>DM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cp:lastModifiedBy>prima revlen</cp:lastModifiedBy>
  <cp:revision>2</cp:revision>
  <dcterms:created xsi:type="dcterms:W3CDTF">2006-08-16T00:00:00Z</dcterms:created>
  <dcterms:modified xsi:type="dcterms:W3CDTF">2024-01-11T10:00:26Z</dcterms:modified>
  <dc:identifier>DAF5kHrY9mM</dc:identifier>
</cp:coreProperties>
</file>